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8" r:id="rId4"/>
    <p:sldId id="259" r:id="rId5"/>
    <p:sldId id="260" r:id="rId6"/>
    <p:sldId id="265" r:id="rId7"/>
    <p:sldId id="263" r:id="rId8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4" d="100"/>
          <a:sy n="74" d="100"/>
        </p:scale>
        <p:origin x="-462" y="22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9354349" y="6121118"/>
            <a:ext cx="1960330" cy="45118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0"/>
            <a:ext cx="3400054" cy="6858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7073"/>
            <a:ext cx="3232150" cy="6851015"/>
          </a:xfrm>
          <a:custGeom>
            <a:avLst/>
            <a:gdLst/>
            <a:ahLst/>
            <a:cxnLst/>
            <a:rect l="l" t="t" r="r" b="b"/>
            <a:pathLst>
              <a:path w="3232150" h="6851015">
                <a:moveTo>
                  <a:pt x="0" y="6850926"/>
                </a:moveTo>
                <a:lnTo>
                  <a:pt x="0" y="0"/>
                </a:lnTo>
                <a:lnTo>
                  <a:pt x="3231997" y="0"/>
                </a:lnTo>
                <a:lnTo>
                  <a:pt x="3231997" y="6850926"/>
                </a:lnTo>
                <a:lnTo>
                  <a:pt x="0" y="6850926"/>
                </a:lnTo>
                <a:close/>
              </a:path>
            </a:pathLst>
          </a:custGeom>
          <a:solidFill>
            <a:srgbClr val="2E377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3917429" y="382625"/>
            <a:ext cx="1247038" cy="123912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3906116" y="371420"/>
            <a:ext cx="1273810" cy="1261745"/>
          </a:xfrm>
          <a:custGeom>
            <a:avLst/>
            <a:gdLst/>
            <a:ahLst/>
            <a:cxnLst/>
            <a:rect l="l" t="t" r="r" b="b"/>
            <a:pathLst>
              <a:path w="1273810" h="1261745">
                <a:moveTo>
                  <a:pt x="636714" y="0"/>
                </a:moveTo>
                <a:lnTo>
                  <a:pt x="589266" y="1733"/>
                </a:lnTo>
                <a:lnTo>
                  <a:pt x="542753" y="6851"/>
                </a:lnTo>
                <a:lnTo>
                  <a:pt x="497300" y="15231"/>
                </a:lnTo>
                <a:lnTo>
                  <a:pt x="453030" y="26749"/>
                </a:lnTo>
                <a:lnTo>
                  <a:pt x="410068" y="41284"/>
                </a:lnTo>
                <a:lnTo>
                  <a:pt x="368537" y="58712"/>
                </a:lnTo>
                <a:lnTo>
                  <a:pt x="328563" y="78910"/>
                </a:lnTo>
                <a:lnTo>
                  <a:pt x="290268" y="101756"/>
                </a:lnTo>
                <a:lnTo>
                  <a:pt x="253776" y="127126"/>
                </a:lnTo>
                <a:lnTo>
                  <a:pt x="219213" y="154898"/>
                </a:lnTo>
                <a:lnTo>
                  <a:pt x="186702" y="184948"/>
                </a:lnTo>
                <a:lnTo>
                  <a:pt x="156367" y="217154"/>
                </a:lnTo>
                <a:lnTo>
                  <a:pt x="128332" y="251394"/>
                </a:lnTo>
                <a:lnTo>
                  <a:pt x="102722" y="287543"/>
                </a:lnTo>
                <a:lnTo>
                  <a:pt x="79660" y="325480"/>
                </a:lnTo>
                <a:lnTo>
                  <a:pt x="59270" y="365081"/>
                </a:lnTo>
                <a:lnTo>
                  <a:pt x="41676" y="406224"/>
                </a:lnTo>
                <a:lnTo>
                  <a:pt x="27004" y="448785"/>
                </a:lnTo>
                <a:lnTo>
                  <a:pt x="15375" y="492642"/>
                </a:lnTo>
                <a:lnTo>
                  <a:pt x="6916" y="537671"/>
                </a:lnTo>
                <a:lnTo>
                  <a:pt x="1749" y="583751"/>
                </a:lnTo>
                <a:lnTo>
                  <a:pt x="0" y="630758"/>
                </a:lnTo>
                <a:lnTo>
                  <a:pt x="1749" y="677763"/>
                </a:lnTo>
                <a:lnTo>
                  <a:pt x="6916" y="723841"/>
                </a:lnTo>
                <a:lnTo>
                  <a:pt x="15375" y="768869"/>
                </a:lnTo>
                <a:lnTo>
                  <a:pt x="27004" y="812725"/>
                </a:lnTo>
                <a:lnTo>
                  <a:pt x="41676" y="855285"/>
                </a:lnTo>
                <a:lnTo>
                  <a:pt x="59270" y="896427"/>
                </a:lnTo>
                <a:lnTo>
                  <a:pt x="79660" y="936027"/>
                </a:lnTo>
                <a:lnTo>
                  <a:pt x="102722" y="973963"/>
                </a:lnTo>
                <a:lnTo>
                  <a:pt x="128332" y="1010112"/>
                </a:lnTo>
                <a:lnTo>
                  <a:pt x="156367" y="1044350"/>
                </a:lnTo>
                <a:lnTo>
                  <a:pt x="186702" y="1076556"/>
                </a:lnTo>
                <a:lnTo>
                  <a:pt x="219213" y="1106606"/>
                </a:lnTo>
                <a:lnTo>
                  <a:pt x="253776" y="1134378"/>
                </a:lnTo>
                <a:lnTo>
                  <a:pt x="290268" y="1159748"/>
                </a:lnTo>
                <a:lnTo>
                  <a:pt x="328563" y="1182593"/>
                </a:lnTo>
                <a:lnTo>
                  <a:pt x="368537" y="1202791"/>
                </a:lnTo>
                <a:lnTo>
                  <a:pt x="410068" y="1220219"/>
                </a:lnTo>
                <a:lnTo>
                  <a:pt x="453030" y="1234754"/>
                </a:lnTo>
                <a:lnTo>
                  <a:pt x="497300" y="1246272"/>
                </a:lnTo>
                <a:lnTo>
                  <a:pt x="542753" y="1254652"/>
                </a:lnTo>
                <a:lnTo>
                  <a:pt x="589266" y="1259770"/>
                </a:lnTo>
                <a:lnTo>
                  <a:pt x="636714" y="1261503"/>
                </a:lnTo>
                <a:lnTo>
                  <a:pt x="684162" y="1259770"/>
                </a:lnTo>
                <a:lnTo>
                  <a:pt x="730675" y="1254652"/>
                </a:lnTo>
                <a:lnTo>
                  <a:pt x="776128" y="1246272"/>
                </a:lnTo>
                <a:lnTo>
                  <a:pt x="803643" y="1239113"/>
                </a:lnTo>
                <a:lnTo>
                  <a:pt x="636714" y="1239113"/>
                </a:lnTo>
                <a:lnTo>
                  <a:pt x="588792" y="1237279"/>
                </a:lnTo>
                <a:lnTo>
                  <a:pt x="541867" y="1231869"/>
                </a:lnTo>
                <a:lnTo>
                  <a:pt x="496075" y="1223018"/>
                </a:lnTo>
                <a:lnTo>
                  <a:pt x="451556" y="1210862"/>
                </a:lnTo>
                <a:lnTo>
                  <a:pt x="408445" y="1195539"/>
                </a:lnTo>
                <a:lnTo>
                  <a:pt x="366882" y="1177185"/>
                </a:lnTo>
                <a:lnTo>
                  <a:pt x="327003" y="1155935"/>
                </a:lnTo>
                <a:lnTo>
                  <a:pt x="288946" y="1131926"/>
                </a:lnTo>
                <a:lnTo>
                  <a:pt x="252848" y="1105294"/>
                </a:lnTo>
                <a:lnTo>
                  <a:pt x="218848" y="1076176"/>
                </a:lnTo>
                <a:lnTo>
                  <a:pt x="187082" y="1044708"/>
                </a:lnTo>
                <a:lnTo>
                  <a:pt x="157689" y="1011026"/>
                </a:lnTo>
                <a:lnTo>
                  <a:pt x="130806" y="975267"/>
                </a:lnTo>
                <a:lnTo>
                  <a:pt x="106570" y="937566"/>
                </a:lnTo>
                <a:lnTo>
                  <a:pt x="85119" y="898061"/>
                </a:lnTo>
                <a:lnTo>
                  <a:pt x="66591" y="856887"/>
                </a:lnTo>
                <a:lnTo>
                  <a:pt x="51123" y="814180"/>
                </a:lnTo>
                <a:lnTo>
                  <a:pt x="38853" y="770078"/>
                </a:lnTo>
                <a:lnTo>
                  <a:pt x="29918" y="724716"/>
                </a:lnTo>
                <a:lnTo>
                  <a:pt x="24457" y="678230"/>
                </a:lnTo>
                <a:lnTo>
                  <a:pt x="22605" y="630758"/>
                </a:lnTo>
                <a:lnTo>
                  <a:pt x="24457" y="583283"/>
                </a:lnTo>
                <a:lnTo>
                  <a:pt x="29918" y="536796"/>
                </a:lnTo>
                <a:lnTo>
                  <a:pt x="38853" y="491433"/>
                </a:lnTo>
                <a:lnTo>
                  <a:pt x="51123" y="447329"/>
                </a:lnTo>
                <a:lnTo>
                  <a:pt x="66591" y="404622"/>
                </a:lnTo>
                <a:lnTo>
                  <a:pt x="85119" y="363447"/>
                </a:lnTo>
                <a:lnTo>
                  <a:pt x="106570" y="323940"/>
                </a:lnTo>
                <a:lnTo>
                  <a:pt x="130806" y="286239"/>
                </a:lnTo>
                <a:lnTo>
                  <a:pt x="157689" y="250479"/>
                </a:lnTo>
                <a:lnTo>
                  <a:pt x="187082" y="216797"/>
                </a:lnTo>
                <a:lnTo>
                  <a:pt x="218848" y="185328"/>
                </a:lnTo>
                <a:lnTo>
                  <a:pt x="252848" y="156210"/>
                </a:lnTo>
                <a:lnTo>
                  <a:pt x="288946" y="129578"/>
                </a:lnTo>
                <a:lnTo>
                  <a:pt x="327003" y="105568"/>
                </a:lnTo>
                <a:lnTo>
                  <a:pt x="366882" y="84318"/>
                </a:lnTo>
                <a:lnTo>
                  <a:pt x="408445" y="65964"/>
                </a:lnTo>
                <a:lnTo>
                  <a:pt x="451556" y="50640"/>
                </a:lnTo>
                <a:lnTo>
                  <a:pt x="496075" y="38485"/>
                </a:lnTo>
                <a:lnTo>
                  <a:pt x="541867" y="29634"/>
                </a:lnTo>
                <a:lnTo>
                  <a:pt x="588792" y="24223"/>
                </a:lnTo>
                <a:lnTo>
                  <a:pt x="636714" y="22390"/>
                </a:lnTo>
                <a:lnTo>
                  <a:pt x="803642" y="22390"/>
                </a:lnTo>
                <a:lnTo>
                  <a:pt x="776128" y="15231"/>
                </a:lnTo>
                <a:lnTo>
                  <a:pt x="730675" y="6851"/>
                </a:lnTo>
                <a:lnTo>
                  <a:pt x="684162" y="1733"/>
                </a:lnTo>
                <a:lnTo>
                  <a:pt x="636714" y="0"/>
                </a:lnTo>
                <a:close/>
              </a:path>
              <a:path w="1273810" h="1261745">
                <a:moveTo>
                  <a:pt x="803642" y="22390"/>
                </a:moveTo>
                <a:lnTo>
                  <a:pt x="636714" y="22390"/>
                </a:lnTo>
                <a:lnTo>
                  <a:pt x="684636" y="24223"/>
                </a:lnTo>
                <a:lnTo>
                  <a:pt x="731561" y="29634"/>
                </a:lnTo>
                <a:lnTo>
                  <a:pt x="777353" y="38485"/>
                </a:lnTo>
                <a:lnTo>
                  <a:pt x="821872" y="50640"/>
                </a:lnTo>
                <a:lnTo>
                  <a:pt x="864983" y="65964"/>
                </a:lnTo>
                <a:lnTo>
                  <a:pt x="906546" y="84318"/>
                </a:lnTo>
                <a:lnTo>
                  <a:pt x="946425" y="105568"/>
                </a:lnTo>
                <a:lnTo>
                  <a:pt x="984482" y="129578"/>
                </a:lnTo>
                <a:lnTo>
                  <a:pt x="1020580" y="156210"/>
                </a:lnTo>
                <a:lnTo>
                  <a:pt x="1054580" y="185328"/>
                </a:lnTo>
                <a:lnTo>
                  <a:pt x="1086346" y="216797"/>
                </a:lnTo>
                <a:lnTo>
                  <a:pt x="1115739" y="250479"/>
                </a:lnTo>
                <a:lnTo>
                  <a:pt x="1142622" y="286239"/>
                </a:lnTo>
                <a:lnTo>
                  <a:pt x="1166858" y="323940"/>
                </a:lnTo>
                <a:lnTo>
                  <a:pt x="1188309" y="363447"/>
                </a:lnTo>
                <a:lnTo>
                  <a:pt x="1206837" y="404622"/>
                </a:lnTo>
                <a:lnTo>
                  <a:pt x="1222305" y="447329"/>
                </a:lnTo>
                <a:lnTo>
                  <a:pt x="1234575" y="491433"/>
                </a:lnTo>
                <a:lnTo>
                  <a:pt x="1243510" y="536796"/>
                </a:lnTo>
                <a:lnTo>
                  <a:pt x="1248971" y="583283"/>
                </a:lnTo>
                <a:lnTo>
                  <a:pt x="1250822" y="630758"/>
                </a:lnTo>
                <a:lnTo>
                  <a:pt x="1248971" y="678230"/>
                </a:lnTo>
                <a:lnTo>
                  <a:pt x="1243510" y="724716"/>
                </a:lnTo>
                <a:lnTo>
                  <a:pt x="1234575" y="770078"/>
                </a:lnTo>
                <a:lnTo>
                  <a:pt x="1222305" y="814180"/>
                </a:lnTo>
                <a:lnTo>
                  <a:pt x="1206837" y="856887"/>
                </a:lnTo>
                <a:lnTo>
                  <a:pt x="1188309" y="898061"/>
                </a:lnTo>
                <a:lnTo>
                  <a:pt x="1166858" y="937566"/>
                </a:lnTo>
                <a:lnTo>
                  <a:pt x="1142622" y="975267"/>
                </a:lnTo>
                <a:lnTo>
                  <a:pt x="1115739" y="1011026"/>
                </a:lnTo>
                <a:lnTo>
                  <a:pt x="1086346" y="1044708"/>
                </a:lnTo>
                <a:lnTo>
                  <a:pt x="1054580" y="1076176"/>
                </a:lnTo>
                <a:lnTo>
                  <a:pt x="1020580" y="1105294"/>
                </a:lnTo>
                <a:lnTo>
                  <a:pt x="984482" y="1131926"/>
                </a:lnTo>
                <a:lnTo>
                  <a:pt x="946425" y="1155935"/>
                </a:lnTo>
                <a:lnTo>
                  <a:pt x="906546" y="1177185"/>
                </a:lnTo>
                <a:lnTo>
                  <a:pt x="864983" y="1195539"/>
                </a:lnTo>
                <a:lnTo>
                  <a:pt x="821872" y="1210862"/>
                </a:lnTo>
                <a:lnTo>
                  <a:pt x="777353" y="1223018"/>
                </a:lnTo>
                <a:lnTo>
                  <a:pt x="731561" y="1231869"/>
                </a:lnTo>
                <a:lnTo>
                  <a:pt x="684636" y="1237279"/>
                </a:lnTo>
                <a:lnTo>
                  <a:pt x="636714" y="1239113"/>
                </a:lnTo>
                <a:lnTo>
                  <a:pt x="803643" y="1239113"/>
                </a:lnTo>
                <a:lnTo>
                  <a:pt x="863360" y="1220219"/>
                </a:lnTo>
                <a:lnTo>
                  <a:pt x="904891" y="1202791"/>
                </a:lnTo>
                <a:lnTo>
                  <a:pt x="944865" y="1182593"/>
                </a:lnTo>
                <a:lnTo>
                  <a:pt x="983160" y="1159748"/>
                </a:lnTo>
                <a:lnTo>
                  <a:pt x="1019652" y="1134378"/>
                </a:lnTo>
                <a:lnTo>
                  <a:pt x="1054215" y="1106606"/>
                </a:lnTo>
                <a:lnTo>
                  <a:pt x="1086726" y="1076556"/>
                </a:lnTo>
                <a:lnTo>
                  <a:pt x="1117061" y="1044350"/>
                </a:lnTo>
                <a:lnTo>
                  <a:pt x="1145096" y="1010112"/>
                </a:lnTo>
                <a:lnTo>
                  <a:pt x="1170706" y="973963"/>
                </a:lnTo>
                <a:lnTo>
                  <a:pt x="1193768" y="936027"/>
                </a:lnTo>
                <a:lnTo>
                  <a:pt x="1214158" y="896427"/>
                </a:lnTo>
                <a:lnTo>
                  <a:pt x="1231752" y="855285"/>
                </a:lnTo>
                <a:lnTo>
                  <a:pt x="1246424" y="812725"/>
                </a:lnTo>
                <a:lnTo>
                  <a:pt x="1258053" y="768869"/>
                </a:lnTo>
                <a:lnTo>
                  <a:pt x="1266512" y="723841"/>
                </a:lnTo>
                <a:lnTo>
                  <a:pt x="1271679" y="677763"/>
                </a:lnTo>
                <a:lnTo>
                  <a:pt x="1273428" y="630758"/>
                </a:lnTo>
                <a:lnTo>
                  <a:pt x="1271679" y="583751"/>
                </a:lnTo>
                <a:lnTo>
                  <a:pt x="1266512" y="537671"/>
                </a:lnTo>
                <a:lnTo>
                  <a:pt x="1258053" y="492642"/>
                </a:lnTo>
                <a:lnTo>
                  <a:pt x="1246424" y="448785"/>
                </a:lnTo>
                <a:lnTo>
                  <a:pt x="1231752" y="406224"/>
                </a:lnTo>
                <a:lnTo>
                  <a:pt x="1214158" y="365081"/>
                </a:lnTo>
                <a:lnTo>
                  <a:pt x="1193768" y="325480"/>
                </a:lnTo>
                <a:lnTo>
                  <a:pt x="1170706" y="287543"/>
                </a:lnTo>
                <a:lnTo>
                  <a:pt x="1145096" y="251394"/>
                </a:lnTo>
                <a:lnTo>
                  <a:pt x="1117061" y="217154"/>
                </a:lnTo>
                <a:lnTo>
                  <a:pt x="1086726" y="184948"/>
                </a:lnTo>
                <a:lnTo>
                  <a:pt x="1054215" y="154898"/>
                </a:lnTo>
                <a:lnTo>
                  <a:pt x="1019652" y="127126"/>
                </a:lnTo>
                <a:lnTo>
                  <a:pt x="983160" y="101756"/>
                </a:lnTo>
                <a:lnTo>
                  <a:pt x="944865" y="78910"/>
                </a:lnTo>
                <a:lnTo>
                  <a:pt x="904891" y="58712"/>
                </a:lnTo>
                <a:lnTo>
                  <a:pt x="863360" y="41284"/>
                </a:lnTo>
                <a:lnTo>
                  <a:pt x="820398" y="26749"/>
                </a:lnTo>
                <a:lnTo>
                  <a:pt x="803642" y="22390"/>
                </a:lnTo>
                <a:close/>
              </a:path>
            </a:pathLst>
          </a:custGeom>
          <a:solidFill>
            <a:srgbClr val="2E377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5033645" cy="2856865"/>
          </a:xfrm>
          <a:custGeom>
            <a:avLst/>
            <a:gdLst/>
            <a:ahLst/>
            <a:cxnLst/>
            <a:rect l="l" t="t" r="r" b="b"/>
            <a:pathLst>
              <a:path w="5033645" h="2856865">
                <a:moveTo>
                  <a:pt x="4363351" y="0"/>
                </a:moveTo>
                <a:lnTo>
                  <a:pt x="0" y="0"/>
                </a:lnTo>
                <a:lnTo>
                  <a:pt x="0" y="2856407"/>
                </a:lnTo>
                <a:lnTo>
                  <a:pt x="2808363" y="2856407"/>
                </a:lnTo>
                <a:lnTo>
                  <a:pt x="5033124" y="669747"/>
                </a:lnTo>
                <a:lnTo>
                  <a:pt x="4363351" y="0"/>
                </a:lnTo>
                <a:close/>
              </a:path>
            </a:pathLst>
          </a:custGeom>
          <a:solidFill>
            <a:srgbClr val="353D7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7646852" y="4537"/>
            <a:ext cx="3810000" cy="1741170"/>
          </a:xfrm>
          <a:custGeom>
            <a:avLst/>
            <a:gdLst/>
            <a:ahLst/>
            <a:cxnLst/>
            <a:rect l="l" t="t" r="r" b="b"/>
            <a:pathLst>
              <a:path w="3810000" h="1741170">
                <a:moveTo>
                  <a:pt x="3809809" y="0"/>
                </a:moveTo>
                <a:lnTo>
                  <a:pt x="0" y="0"/>
                </a:lnTo>
                <a:lnTo>
                  <a:pt x="1740649" y="1740649"/>
                </a:lnTo>
                <a:lnTo>
                  <a:pt x="3809809" y="0"/>
                </a:lnTo>
                <a:close/>
              </a:path>
            </a:pathLst>
          </a:custGeom>
          <a:solidFill>
            <a:srgbClr val="353D7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2104898" y="0"/>
            <a:ext cx="6572631" cy="43268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9611113" y="1194722"/>
            <a:ext cx="1400175" cy="1400175"/>
          </a:xfrm>
          <a:custGeom>
            <a:avLst/>
            <a:gdLst/>
            <a:ahLst/>
            <a:cxnLst/>
            <a:rect l="l" t="t" r="r" b="b"/>
            <a:pathLst>
              <a:path w="1400175" h="1400175">
                <a:moveTo>
                  <a:pt x="0" y="628256"/>
                </a:moveTo>
                <a:lnTo>
                  <a:pt x="628243" y="1399730"/>
                </a:lnTo>
                <a:lnTo>
                  <a:pt x="1399616" y="771347"/>
                </a:lnTo>
                <a:lnTo>
                  <a:pt x="771347" y="0"/>
                </a:lnTo>
                <a:lnTo>
                  <a:pt x="0" y="628256"/>
                </a:lnTo>
                <a:close/>
              </a:path>
            </a:pathLst>
          </a:custGeom>
          <a:ln w="25399">
            <a:solidFill>
              <a:srgbClr val="353D7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0479268" y="2626307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0" y="256489"/>
                </a:moveTo>
                <a:lnTo>
                  <a:pt x="256489" y="571449"/>
                </a:lnTo>
                <a:lnTo>
                  <a:pt x="571411" y="314909"/>
                </a:lnTo>
                <a:lnTo>
                  <a:pt x="314909" y="0"/>
                </a:lnTo>
                <a:lnTo>
                  <a:pt x="0" y="256489"/>
                </a:lnTo>
                <a:close/>
              </a:path>
            </a:pathLst>
          </a:custGeom>
          <a:ln w="25400">
            <a:solidFill>
              <a:srgbClr val="353D7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681807" y="5851183"/>
            <a:ext cx="1960330" cy="4511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00407" y="1854485"/>
            <a:ext cx="1630045" cy="2692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i="0">
                <a:solidFill>
                  <a:srgbClr val="231F2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64458" y="3088481"/>
            <a:ext cx="10863082" cy="26816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huhanur Rahman\Desktop\fahad presentation\slide-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66" y="30051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Shuhanur Rahman\Desktop\fahad presentation\Untitled-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204" y="4876800"/>
            <a:ext cx="4072219" cy="936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85" y="0"/>
            <a:ext cx="8610600" cy="539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007616" y="1458249"/>
            <a:ext cx="282448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u="heavy" spc="30" dirty="0">
                <a:solidFill>
                  <a:srgbClr val="353D7D"/>
                </a:solidFill>
                <a:uFill>
                  <a:solidFill>
                    <a:srgbClr val="353D7D"/>
                  </a:solidFill>
                </a:uFill>
                <a:latin typeface="Lucida Sans"/>
                <a:cs typeface="Lucida Sans"/>
              </a:rPr>
              <a:t>Introduction</a:t>
            </a:r>
            <a:endParaRPr sz="3400" dirty="0">
              <a:latin typeface="Lucida Sans"/>
              <a:cs typeface="Lucida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81781" y="3088481"/>
            <a:ext cx="5445760" cy="2681605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 algn="just">
              <a:lnSpc>
                <a:spcPts val="1900"/>
              </a:lnSpc>
              <a:spcBef>
                <a:spcPts val="180"/>
              </a:spcBef>
            </a:pPr>
            <a:r>
              <a:rPr sz="1600" spc="-15" dirty="0">
                <a:solidFill>
                  <a:srgbClr val="231F20"/>
                </a:solidFill>
                <a:latin typeface="Arial"/>
                <a:cs typeface="Arial"/>
              </a:rPr>
              <a:t>Fahad </a:t>
            </a:r>
            <a:r>
              <a:rPr sz="1600" spc="30" dirty="0">
                <a:solidFill>
                  <a:srgbClr val="231F20"/>
                </a:solidFill>
                <a:latin typeface="Arial"/>
                <a:cs typeface="Arial"/>
              </a:rPr>
              <a:t>Masood </a:t>
            </a:r>
            <a:r>
              <a:rPr sz="1600" spc="-30" dirty="0">
                <a:solidFill>
                  <a:srgbClr val="231F20"/>
                </a:solidFill>
                <a:latin typeface="Arial"/>
                <a:cs typeface="Arial"/>
              </a:rPr>
              <a:t>Tax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Consultancy </a:t>
            </a:r>
            <a:r>
              <a:rPr sz="1600" spc="40" dirty="0">
                <a:solidFill>
                  <a:srgbClr val="231F20"/>
                </a:solidFill>
                <a:latin typeface="Arial"/>
                <a:cs typeface="Arial"/>
              </a:rPr>
              <a:t>was </a:t>
            </a:r>
            <a:r>
              <a:rPr sz="1600" spc="20" dirty="0">
                <a:solidFill>
                  <a:srgbClr val="231F20"/>
                </a:solidFill>
                <a:latin typeface="Arial"/>
                <a:cs typeface="Arial"/>
              </a:rPr>
              <a:t>founded in </a:t>
            </a:r>
            <a:r>
              <a:rPr sz="1600" dirty="0">
                <a:solidFill>
                  <a:srgbClr val="231F20"/>
                </a:solidFill>
                <a:latin typeface="Arial"/>
                <a:cs typeface="Arial"/>
              </a:rPr>
              <a:t>2016.  Clients </a:t>
            </a:r>
            <a:r>
              <a:rPr sz="1600" spc="60" dirty="0">
                <a:solidFill>
                  <a:srgbClr val="231F20"/>
                </a:solidFill>
                <a:latin typeface="Arial"/>
                <a:cs typeface="Arial"/>
              </a:rPr>
              <a:t>from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all </a:t>
            </a:r>
            <a:r>
              <a:rPr sz="1600" spc="20" dirty="0">
                <a:solidFill>
                  <a:srgbClr val="231F20"/>
                </a:solidFill>
                <a:latin typeface="Arial"/>
                <a:cs typeface="Arial"/>
              </a:rPr>
              <a:t>around </a:t>
            </a:r>
            <a:r>
              <a:rPr sz="1600" spc="-100" dirty="0">
                <a:solidFill>
                  <a:srgbClr val="231F20"/>
                </a:solidFill>
                <a:latin typeface="Arial"/>
                <a:cs typeface="Arial"/>
              </a:rPr>
              <a:t>UAE </a:t>
            </a:r>
            <a:r>
              <a:rPr sz="1600" spc="50" dirty="0">
                <a:solidFill>
                  <a:srgbClr val="231F20"/>
                </a:solidFill>
                <a:latin typeface="Arial"/>
                <a:cs typeface="Arial"/>
              </a:rPr>
              <a:t>trust </a:t>
            </a:r>
            <a:r>
              <a:rPr sz="1600" spc="20" dirty="0">
                <a:solidFill>
                  <a:srgbClr val="231F20"/>
                </a:solidFill>
                <a:latin typeface="Arial"/>
                <a:cs typeface="Arial"/>
              </a:rPr>
              <a:t>the </a:t>
            </a:r>
            <a:r>
              <a:rPr sz="1600" spc="5" dirty="0">
                <a:solidFill>
                  <a:srgbClr val="231F20"/>
                </a:solidFill>
                <a:latin typeface="Arial"/>
                <a:cs typeface="Arial"/>
              </a:rPr>
              <a:t>services provided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by  </a:t>
            </a:r>
            <a:r>
              <a:rPr sz="1600" spc="25" dirty="0">
                <a:solidFill>
                  <a:srgbClr val="231F20"/>
                </a:solidFill>
                <a:latin typeface="Arial"/>
                <a:cs typeface="Arial"/>
              </a:rPr>
              <a:t>our </a:t>
            </a:r>
            <a:r>
              <a:rPr sz="1600" spc="15" dirty="0">
                <a:solidFill>
                  <a:srgbClr val="231F20"/>
                </a:solidFill>
                <a:latin typeface="Arial"/>
                <a:cs typeface="Arial"/>
              </a:rPr>
              <a:t>company. </a:t>
            </a:r>
            <a:r>
              <a:rPr sz="1600" spc="-60" dirty="0">
                <a:solidFill>
                  <a:srgbClr val="231F20"/>
                </a:solidFill>
                <a:latin typeface="Arial"/>
                <a:cs typeface="Arial"/>
              </a:rPr>
              <a:t>We </a:t>
            </a:r>
            <a:r>
              <a:rPr sz="1600" spc="40" dirty="0">
                <a:solidFill>
                  <a:srgbClr val="231F20"/>
                </a:solidFill>
                <a:latin typeface="Arial"/>
                <a:cs typeface="Arial"/>
              </a:rPr>
              <a:t>consist </a:t>
            </a:r>
            <a:r>
              <a:rPr sz="1600" spc="55" dirty="0">
                <a:solidFill>
                  <a:srgbClr val="231F20"/>
                </a:solidFill>
                <a:latin typeface="Arial"/>
                <a:cs typeface="Arial"/>
              </a:rPr>
              <a:t>of </a:t>
            </a:r>
            <a:r>
              <a:rPr sz="1600" spc="50" dirty="0">
                <a:solidFill>
                  <a:srgbClr val="231F20"/>
                </a:solidFill>
                <a:latin typeface="Arial"/>
                <a:cs typeface="Arial"/>
              </a:rPr>
              <a:t>smart </a:t>
            </a:r>
            <a:r>
              <a:rPr sz="1600" spc="30" dirty="0">
                <a:solidFill>
                  <a:srgbClr val="231F20"/>
                </a:solidFill>
                <a:latin typeface="Arial"/>
                <a:cs typeface="Arial"/>
              </a:rPr>
              <a:t>working </a:t>
            </a:r>
            <a:r>
              <a:rPr sz="1600" spc="40" dirty="0">
                <a:solidFill>
                  <a:srgbClr val="231F20"/>
                </a:solidFill>
                <a:latin typeface="Arial"/>
                <a:cs typeface="Arial"/>
              </a:rPr>
              <a:t>team </a:t>
            </a:r>
            <a:r>
              <a:rPr sz="1600" spc="55" dirty="0">
                <a:solidFill>
                  <a:srgbClr val="231F20"/>
                </a:solidFill>
                <a:latin typeface="Arial"/>
                <a:cs typeface="Arial"/>
              </a:rPr>
              <a:t>of  </a:t>
            </a:r>
            <a:r>
              <a:rPr sz="1600" spc="-5" dirty="0">
                <a:solidFill>
                  <a:srgbClr val="231F20"/>
                </a:solidFill>
                <a:latin typeface="Arial"/>
                <a:cs typeface="Arial"/>
              </a:rPr>
              <a:t>Chartered </a:t>
            </a:r>
            <a:r>
              <a:rPr sz="1600" spc="25" dirty="0">
                <a:solidFill>
                  <a:srgbClr val="231F20"/>
                </a:solidFill>
                <a:latin typeface="Arial"/>
                <a:cs typeface="Arial"/>
              </a:rPr>
              <a:t>Accountants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dealing </a:t>
            </a:r>
            <a:r>
              <a:rPr sz="1600" spc="15" dirty="0">
                <a:solidFill>
                  <a:srgbClr val="231F20"/>
                </a:solidFill>
                <a:latin typeface="Arial"/>
                <a:cs typeface="Arial"/>
              </a:rPr>
              <a:t>as </a:t>
            </a:r>
            <a:r>
              <a:rPr sz="1600" spc="-30" dirty="0">
                <a:solidFill>
                  <a:srgbClr val="231F20"/>
                </a:solidFill>
                <a:latin typeface="Arial"/>
                <a:cs typeface="Arial"/>
              </a:rPr>
              <a:t>Tax </a:t>
            </a:r>
            <a:r>
              <a:rPr sz="1600" spc="35" dirty="0">
                <a:solidFill>
                  <a:srgbClr val="231F20"/>
                </a:solidFill>
                <a:latin typeface="Arial"/>
                <a:cs typeface="Arial"/>
              </a:rPr>
              <a:t>consultants </a:t>
            </a:r>
            <a:r>
              <a:rPr sz="1600" spc="20" dirty="0">
                <a:solidFill>
                  <a:srgbClr val="231F20"/>
                </a:solidFill>
                <a:latin typeface="Arial"/>
                <a:cs typeface="Arial"/>
              </a:rPr>
              <a:t>in </a:t>
            </a:r>
            <a:r>
              <a:rPr sz="1600" spc="-10" dirty="0">
                <a:solidFill>
                  <a:srgbClr val="231F20"/>
                </a:solidFill>
                <a:latin typeface="Arial"/>
                <a:cs typeface="Arial"/>
              </a:rPr>
              <a:t>Abu  </a:t>
            </a:r>
            <a:r>
              <a:rPr sz="1600" spc="70" dirty="0">
                <a:solidFill>
                  <a:srgbClr val="231F20"/>
                </a:solidFill>
                <a:latin typeface="Gill Sans MT"/>
                <a:cs typeface="Gill Sans MT"/>
              </a:rPr>
              <a:t>Dhabi</a:t>
            </a:r>
            <a:r>
              <a:rPr sz="1600" spc="-25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140" dirty="0">
                <a:solidFill>
                  <a:srgbClr val="231F20"/>
                </a:solidFill>
                <a:latin typeface="Gill Sans MT"/>
                <a:cs typeface="Gill Sans MT"/>
              </a:rPr>
              <a:t>and</a:t>
            </a:r>
            <a:r>
              <a:rPr sz="1600" spc="-2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120" dirty="0">
                <a:solidFill>
                  <a:srgbClr val="231F20"/>
                </a:solidFill>
                <a:latin typeface="Gill Sans MT"/>
                <a:cs typeface="Gill Sans MT"/>
              </a:rPr>
              <a:t>is</a:t>
            </a:r>
            <a:r>
              <a:rPr sz="1600" spc="-2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200" dirty="0">
                <a:solidFill>
                  <a:srgbClr val="231F20"/>
                </a:solidFill>
                <a:latin typeface="Gill Sans MT"/>
                <a:cs typeface="Gill Sans MT"/>
              </a:rPr>
              <a:t>a</a:t>
            </a:r>
            <a:r>
              <a:rPr sz="1600" spc="-2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25" dirty="0">
                <a:solidFill>
                  <a:srgbClr val="231F20"/>
                </a:solidFill>
                <a:latin typeface="Gill Sans MT"/>
                <a:cs typeface="Gill Sans MT"/>
              </a:rPr>
              <a:t>Certiﬁed</a:t>
            </a:r>
            <a:r>
              <a:rPr sz="1600" spc="-25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35" dirty="0">
                <a:solidFill>
                  <a:srgbClr val="231F20"/>
                </a:solidFill>
                <a:latin typeface="Gill Sans MT"/>
                <a:cs typeface="Gill Sans MT"/>
              </a:rPr>
              <a:t>Chartered</a:t>
            </a:r>
            <a:r>
              <a:rPr sz="1600" spc="-2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75" dirty="0">
                <a:solidFill>
                  <a:srgbClr val="231F20"/>
                </a:solidFill>
                <a:latin typeface="Gill Sans MT"/>
                <a:cs typeface="Gill Sans MT"/>
              </a:rPr>
              <a:t>Accountant</a:t>
            </a:r>
            <a:r>
              <a:rPr sz="1600" spc="-2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65" dirty="0">
                <a:solidFill>
                  <a:srgbClr val="231F20"/>
                </a:solidFill>
                <a:latin typeface="Gill Sans MT"/>
                <a:cs typeface="Gill Sans MT"/>
              </a:rPr>
              <a:t>Organization  </a:t>
            </a:r>
            <a:r>
              <a:rPr sz="1600" spc="15" dirty="0">
                <a:solidFill>
                  <a:srgbClr val="231F20"/>
                </a:solidFill>
                <a:latin typeface="Arial"/>
                <a:cs typeface="Arial"/>
              </a:rPr>
              <a:t>providing </a:t>
            </a:r>
            <a:r>
              <a:rPr sz="1600" spc="-95" dirty="0">
                <a:solidFill>
                  <a:srgbClr val="231F20"/>
                </a:solidFill>
                <a:latin typeface="Arial"/>
                <a:cs typeface="Arial"/>
              </a:rPr>
              <a:t>VAT </a:t>
            </a:r>
            <a:r>
              <a:rPr sz="1600" spc="-10" dirty="0">
                <a:solidFill>
                  <a:srgbClr val="231F20"/>
                </a:solidFill>
                <a:latin typeface="Arial"/>
                <a:cs typeface="Arial"/>
              </a:rPr>
              <a:t>Consultancy, </a:t>
            </a:r>
            <a:r>
              <a:rPr sz="1600" spc="-95" dirty="0">
                <a:solidFill>
                  <a:srgbClr val="231F20"/>
                </a:solidFill>
                <a:latin typeface="Arial"/>
                <a:cs typeface="Arial"/>
              </a:rPr>
              <a:t>VAT </a:t>
            </a:r>
            <a:r>
              <a:rPr sz="1600" spc="5" dirty="0">
                <a:solidFill>
                  <a:srgbClr val="231F20"/>
                </a:solidFill>
                <a:latin typeface="Arial"/>
                <a:cs typeface="Arial"/>
              </a:rPr>
              <a:t>Accounting, </a:t>
            </a:r>
            <a:r>
              <a:rPr sz="1600" spc="-10" dirty="0">
                <a:solidFill>
                  <a:srgbClr val="231F20"/>
                </a:solidFill>
                <a:latin typeface="Arial"/>
                <a:cs typeface="Arial"/>
              </a:rPr>
              <a:t>Bookkeeping,  </a:t>
            </a:r>
            <a:r>
              <a:rPr sz="1600" spc="15" dirty="0">
                <a:solidFill>
                  <a:srgbClr val="231F20"/>
                </a:solidFill>
                <a:latin typeface="Arial"/>
                <a:cs typeface="Arial"/>
              </a:rPr>
              <a:t>Internal</a:t>
            </a:r>
            <a:r>
              <a:rPr sz="1600" spc="-7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-10" dirty="0">
                <a:solidFill>
                  <a:srgbClr val="231F20"/>
                </a:solidFill>
                <a:latin typeface="Arial"/>
                <a:cs typeface="Arial"/>
              </a:rPr>
              <a:t>Audit,</a:t>
            </a:r>
            <a:r>
              <a:rPr sz="1600" spc="-7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5" dirty="0">
                <a:solidFill>
                  <a:srgbClr val="231F20"/>
                </a:solidFill>
                <a:latin typeface="Arial"/>
                <a:cs typeface="Arial"/>
              </a:rPr>
              <a:t>Financial</a:t>
            </a:r>
            <a:r>
              <a:rPr sz="1600" spc="-7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35" dirty="0">
                <a:solidFill>
                  <a:srgbClr val="231F20"/>
                </a:solidFill>
                <a:latin typeface="Arial"/>
                <a:cs typeface="Arial"/>
              </a:rPr>
              <a:t>consultation</a:t>
            </a:r>
            <a:r>
              <a:rPr sz="1600" spc="-7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5" dirty="0">
                <a:solidFill>
                  <a:srgbClr val="231F20"/>
                </a:solidFill>
                <a:latin typeface="Arial"/>
                <a:cs typeface="Arial"/>
              </a:rPr>
              <a:t>services</a:t>
            </a:r>
            <a:r>
              <a:rPr sz="1600" spc="-7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55" dirty="0">
                <a:solidFill>
                  <a:srgbClr val="231F20"/>
                </a:solidFill>
                <a:latin typeface="Arial"/>
                <a:cs typeface="Arial"/>
              </a:rPr>
              <a:t>to</a:t>
            </a:r>
            <a:r>
              <a:rPr sz="1600" spc="-7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30" dirty="0">
                <a:solidFill>
                  <a:srgbClr val="231F20"/>
                </a:solidFill>
                <a:latin typeface="Arial"/>
                <a:cs typeface="Arial"/>
              </a:rPr>
              <a:t>companies  </a:t>
            </a:r>
            <a:r>
              <a:rPr sz="1600" spc="80" dirty="0">
                <a:solidFill>
                  <a:srgbClr val="231F20"/>
                </a:solidFill>
                <a:latin typeface="Gill Sans MT"/>
                <a:cs typeface="Gill Sans MT"/>
              </a:rPr>
              <a:t>of</a:t>
            </a:r>
            <a:r>
              <a:rPr sz="1600" spc="-55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80" dirty="0">
                <a:solidFill>
                  <a:srgbClr val="231F20"/>
                </a:solidFill>
                <a:latin typeface="Gill Sans MT"/>
                <a:cs typeface="Gill Sans MT"/>
              </a:rPr>
              <a:t>all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114" dirty="0">
                <a:solidFill>
                  <a:srgbClr val="231F20"/>
                </a:solidFill>
                <a:latin typeface="Gill Sans MT"/>
                <a:cs typeface="Gill Sans MT"/>
              </a:rPr>
              <a:t>sizes.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20" dirty="0">
                <a:solidFill>
                  <a:srgbClr val="231F20"/>
                </a:solidFill>
                <a:latin typeface="Gill Sans MT"/>
                <a:cs typeface="Gill Sans MT"/>
              </a:rPr>
              <a:t>When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80" dirty="0">
                <a:solidFill>
                  <a:srgbClr val="231F20"/>
                </a:solidFill>
                <a:latin typeface="Gill Sans MT"/>
                <a:cs typeface="Gill Sans MT"/>
              </a:rPr>
              <a:t>you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75" dirty="0">
                <a:solidFill>
                  <a:srgbClr val="231F20"/>
                </a:solidFill>
                <a:latin typeface="Gill Sans MT"/>
                <a:cs typeface="Gill Sans MT"/>
              </a:rPr>
              <a:t>allow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170" dirty="0">
                <a:solidFill>
                  <a:srgbClr val="231F20"/>
                </a:solidFill>
                <a:latin typeface="Gill Sans MT"/>
                <a:cs typeface="Gill Sans MT"/>
              </a:rPr>
              <a:t>us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15" dirty="0">
                <a:solidFill>
                  <a:srgbClr val="231F20"/>
                </a:solidFill>
                <a:latin typeface="Gill Sans MT"/>
                <a:cs typeface="Gill Sans MT"/>
              </a:rPr>
              <a:t>to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80" dirty="0">
                <a:solidFill>
                  <a:srgbClr val="231F20"/>
                </a:solidFill>
                <a:latin typeface="Gill Sans MT"/>
                <a:cs typeface="Gill Sans MT"/>
              </a:rPr>
              <a:t>serve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50" dirty="0">
                <a:solidFill>
                  <a:srgbClr val="231F20"/>
                </a:solidFill>
                <a:latin typeface="Gill Sans MT"/>
                <a:cs typeface="Gill Sans MT"/>
              </a:rPr>
              <a:t>you,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85" dirty="0">
                <a:solidFill>
                  <a:srgbClr val="231F20"/>
                </a:solidFill>
                <a:latin typeface="Gill Sans MT"/>
                <a:cs typeface="Gill Sans MT"/>
              </a:rPr>
              <a:t>we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75" dirty="0">
                <a:solidFill>
                  <a:srgbClr val="231F20"/>
                </a:solidFill>
                <a:latin typeface="Gill Sans MT"/>
                <a:cs typeface="Gill Sans MT"/>
              </a:rPr>
              <a:t>take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65" dirty="0">
                <a:solidFill>
                  <a:srgbClr val="231F20"/>
                </a:solidFill>
                <a:latin typeface="Gill Sans MT"/>
                <a:cs typeface="Gill Sans MT"/>
              </a:rPr>
              <a:t>the</a:t>
            </a:r>
            <a:r>
              <a:rPr sz="1600" spc="-5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55" dirty="0">
                <a:solidFill>
                  <a:srgbClr val="231F20"/>
                </a:solidFill>
                <a:latin typeface="Gill Sans MT"/>
                <a:cs typeface="Gill Sans MT"/>
              </a:rPr>
              <a:t>job 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seriously</a:t>
            </a:r>
            <a:r>
              <a:rPr sz="16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31F20"/>
                </a:solidFill>
                <a:latin typeface="Arial"/>
                <a:cs typeface="Arial"/>
              </a:rPr>
              <a:t>and</a:t>
            </a:r>
            <a:r>
              <a:rPr sz="16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25" dirty="0">
                <a:solidFill>
                  <a:srgbClr val="231F20"/>
                </a:solidFill>
                <a:latin typeface="Arial"/>
                <a:cs typeface="Arial"/>
              </a:rPr>
              <a:t>do</a:t>
            </a:r>
            <a:r>
              <a:rPr sz="16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31F20"/>
                </a:solidFill>
                <a:latin typeface="Arial"/>
                <a:cs typeface="Arial"/>
              </a:rPr>
              <a:t>whatever</a:t>
            </a:r>
            <a:r>
              <a:rPr sz="1600" spc="-9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45" dirty="0">
                <a:solidFill>
                  <a:srgbClr val="231F20"/>
                </a:solidFill>
                <a:latin typeface="Arial"/>
                <a:cs typeface="Arial"/>
              </a:rPr>
              <a:t>it</a:t>
            </a:r>
            <a:r>
              <a:rPr sz="16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takes</a:t>
            </a:r>
            <a:r>
              <a:rPr sz="16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55" dirty="0">
                <a:solidFill>
                  <a:srgbClr val="231F20"/>
                </a:solidFill>
                <a:latin typeface="Arial"/>
                <a:cs typeface="Arial"/>
              </a:rPr>
              <a:t>to</a:t>
            </a:r>
            <a:r>
              <a:rPr sz="1600" spc="-9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31F20"/>
                </a:solidFill>
                <a:latin typeface="Arial"/>
                <a:cs typeface="Arial"/>
              </a:rPr>
              <a:t>make</a:t>
            </a:r>
            <a:r>
              <a:rPr sz="16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5" dirty="0">
                <a:solidFill>
                  <a:srgbClr val="231F20"/>
                </a:solidFill>
                <a:latin typeface="Arial"/>
                <a:cs typeface="Arial"/>
              </a:rPr>
              <a:t>sure</a:t>
            </a:r>
            <a:r>
              <a:rPr sz="16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45" dirty="0">
                <a:solidFill>
                  <a:srgbClr val="231F20"/>
                </a:solidFill>
                <a:latin typeface="Arial"/>
                <a:cs typeface="Arial"/>
              </a:rPr>
              <a:t>that</a:t>
            </a:r>
            <a:r>
              <a:rPr sz="16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15" dirty="0">
                <a:solidFill>
                  <a:srgbClr val="231F20"/>
                </a:solidFill>
                <a:latin typeface="Arial"/>
                <a:cs typeface="Arial"/>
              </a:rPr>
              <a:t>you</a:t>
            </a:r>
            <a:r>
              <a:rPr sz="1600" spc="-9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20" dirty="0">
                <a:solidFill>
                  <a:srgbClr val="231F20"/>
                </a:solidFill>
                <a:latin typeface="Arial"/>
                <a:cs typeface="Arial"/>
              </a:rPr>
              <a:t>get  </a:t>
            </a:r>
            <a:r>
              <a:rPr sz="1600" spc="65" dirty="0">
                <a:solidFill>
                  <a:srgbClr val="231F20"/>
                </a:solidFill>
                <a:latin typeface="Gill Sans MT"/>
                <a:cs typeface="Gill Sans MT"/>
              </a:rPr>
              <a:t>the</a:t>
            </a:r>
            <a:r>
              <a:rPr sz="1600" spc="-15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105" dirty="0">
                <a:solidFill>
                  <a:srgbClr val="231F20"/>
                </a:solidFill>
                <a:latin typeface="Gill Sans MT"/>
                <a:cs typeface="Gill Sans MT"/>
              </a:rPr>
              <a:t>best</a:t>
            </a:r>
            <a:r>
              <a:rPr sz="1600" spc="-1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95" dirty="0">
                <a:solidFill>
                  <a:srgbClr val="231F20"/>
                </a:solidFill>
                <a:latin typeface="Gill Sans MT"/>
                <a:cs typeface="Gill Sans MT"/>
              </a:rPr>
              <a:t>services</a:t>
            </a:r>
            <a:r>
              <a:rPr sz="1600" spc="-1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140" dirty="0">
                <a:solidFill>
                  <a:srgbClr val="231F20"/>
                </a:solidFill>
                <a:latin typeface="Gill Sans MT"/>
                <a:cs typeface="Gill Sans MT"/>
              </a:rPr>
              <a:t>and</a:t>
            </a:r>
            <a:r>
              <a:rPr sz="1600" spc="-15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120" dirty="0">
                <a:solidFill>
                  <a:srgbClr val="231F20"/>
                </a:solidFill>
                <a:latin typeface="Gill Sans MT"/>
                <a:cs typeface="Gill Sans MT"/>
              </a:rPr>
              <a:t>also</a:t>
            </a:r>
            <a:r>
              <a:rPr sz="1600" spc="-1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130" dirty="0">
                <a:solidFill>
                  <a:srgbClr val="231F20"/>
                </a:solidFill>
                <a:latin typeface="Gill Sans MT"/>
                <a:cs typeface="Gill Sans MT"/>
              </a:rPr>
              <a:t>make</a:t>
            </a:r>
            <a:r>
              <a:rPr sz="1600" spc="-1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80" dirty="0">
                <a:solidFill>
                  <a:srgbClr val="231F20"/>
                </a:solidFill>
                <a:latin typeface="Gill Sans MT"/>
                <a:cs typeface="Gill Sans MT"/>
              </a:rPr>
              <a:t>sure</a:t>
            </a:r>
            <a:r>
              <a:rPr sz="1600" spc="-15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75" dirty="0">
                <a:solidFill>
                  <a:srgbClr val="231F20"/>
                </a:solidFill>
                <a:latin typeface="Gill Sans MT"/>
                <a:cs typeface="Gill Sans MT"/>
              </a:rPr>
              <a:t>that</a:t>
            </a:r>
            <a:r>
              <a:rPr sz="1600" spc="-1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40" dirty="0">
                <a:solidFill>
                  <a:srgbClr val="231F20"/>
                </a:solidFill>
                <a:latin typeface="Gill Sans MT"/>
                <a:cs typeface="Gill Sans MT"/>
              </a:rPr>
              <a:t>your</a:t>
            </a:r>
            <a:r>
              <a:rPr sz="1600" spc="-1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600" spc="80" dirty="0">
                <a:solidFill>
                  <a:srgbClr val="231F20"/>
                </a:solidFill>
                <a:latin typeface="Gill Sans MT"/>
                <a:cs typeface="Gill Sans MT"/>
              </a:rPr>
              <a:t>conﬁdential  </a:t>
            </a:r>
            <a:r>
              <a:rPr sz="1600" spc="35" dirty="0">
                <a:solidFill>
                  <a:srgbClr val="231F20"/>
                </a:solidFill>
                <a:latin typeface="Arial"/>
                <a:cs typeface="Arial"/>
              </a:rPr>
              <a:t>information </a:t>
            </a:r>
            <a:r>
              <a:rPr sz="1600" spc="25" dirty="0">
                <a:solidFill>
                  <a:srgbClr val="231F20"/>
                </a:solidFill>
                <a:latin typeface="Arial"/>
                <a:cs typeface="Arial"/>
              </a:rPr>
              <a:t>remains</a:t>
            </a:r>
            <a:r>
              <a:rPr sz="1600" spc="-13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231F20"/>
                </a:solidFill>
                <a:latin typeface="Arial"/>
                <a:cs typeface="Arial"/>
              </a:rPr>
              <a:t>secure.</a:t>
            </a:r>
            <a:endParaRPr sz="16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026581" y="5921289"/>
            <a:ext cx="1960330" cy="4511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94461" y="5921289"/>
            <a:ext cx="1960330" cy="45118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003936" y="1209786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5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003936" y="1471062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5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003936" y="1763049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977073" y="706183"/>
            <a:ext cx="5711825" cy="1202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45" dirty="0">
                <a:solidFill>
                  <a:srgbClr val="231F20"/>
                </a:solidFill>
                <a:latin typeface="Verdana"/>
                <a:cs typeface="Verdana"/>
              </a:rPr>
              <a:t>VAT</a:t>
            </a:r>
            <a:r>
              <a:rPr sz="1600" spc="-155" dirty="0">
                <a:solidFill>
                  <a:srgbClr val="231F20"/>
                </a:solidFill>
                <a:latin typeface="Verdana"/>
                <a:cs typeface="Verdana"/>
              </a:rPr>
              <a:t> </a:t>
            </a:r>
            <a:r>
              <a:rPr sz="1600" spc="-30" dirty="0">
                <a:solidFill>
                  <a:srgbClr val="231F20"/>
                </a:solidFill>
                <a:latin typeface="Verdana"/>
                <a:cs typeface="Verdana"/>
              </a:rPr>
              <a:t>Services</a:t>
            </a:r>
            <a:endParaRPr sz="1600">
              <a:latin typeface="Verdana"/>
              <a:cs typeface="Verdana"/>
            </a:endParaRPr>
          </a:p>
          <a:p>
            <a:pPr marL="420370">
              <a:lnSpc>
                <a:spcPct val="100000"/>
              </a:lnSpc>
              <a:spcBef>
                <a:spcPts val="1425"/>
              </a:spcBef>
            </a:pP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Registration </a:t>
            </a:r>
            <a:r>
              <a:rPr sz="1600" spc="85" dirty="0">
                <a:solidFill>
                  <a:srgbClr val="231F20"/>
                </a:solidFill>
                <a:latin typeface="Arial"/>
                <a:cs typeface="Arial"/>
              </a:rPr>
              <a:t>with </a:t>
            </a:r>
            <a:r>
              <a:rPr sz="1600" dirty="0">
                <a:solidFill>
                  <a:srgbClr val="231F20"/>
                </a:solidFill>
                <a:latin typeface="Arial"/>
                <a:cs typeface="Arial"/>
              </a:rPr>
              <a:t>service</a:t>
            </a:r>
            <a:r>
              <a:rPr sz="1600" spc="-21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25" dirty="0">
                <a:solidFill>
                  <a:srgbClr val="231F20"/>
                </a:solidFill>
                <a:latin typeface="Arial"/>
                <a:cs typeface="Arial"/>
              </a:rPr>
              <a:t>tax</a:t>
            </a:r>
            <a:endParaRPr sz="1600">
              <a:latin typeface="Arial"/>
              <a:cs typeface="Arial"/>
            </a:endParaRPr>
          </a:p>
          <a:p>
            <a:pPr marL="420370" marR="5080">
              <a:lnSpc>
                <a:spcPct val="104200"/>
              </a:lnSpc>
            </a:pP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Filing</a:t>
            </a:r>
            <a:r>
              <a:rPr sz="1600" spc="-2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75" dirty="0">
                <a:solidFill>
                  <a:srgbClr val="231F20"/>
                </a:solidFill>
                <a:latin typeface="Arial"/>
                <a:cs typeface="Arial"/>
              </a:rPr>
              <a:t>of</a:t>
            </a:r>
            <a:r>
              <a:rPr sz="1600" spc="-5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5" dirty="0">
                <a:solidFill>
                  <a:srgbClr val="231F20"/>
                </a:solidFill>
                <a:latin typeface="Arial"/>
                <a:cs typeface="Arial"/>
              </a:rPr>
              <a:t>regular</a:t>
            </a:r>
            <a:r>
              <a:rPr sz="1600" spc="-6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231F20"/>
                </a:solidFill>
                <a:latin typeface="Arial"/>
                <a:cs typeface="Arial"/>
              </a:rPr>
              <a:t>service</a:t>
            </a:r>
            <a:r>
              <a:rPr sz="1600" spc="-2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25" dirty="0">
                <a:solidFill>
                  <a:srgbClr val="231F20"/>
                </a:solidFill>
                <a:latin typeface="Arial"/>
                <a:cs typeface="Arial"/>
              </a:rPr>
              <a:t>tax</a:t>
            </a:r>
            <a:r>
              <a:rPr sz="1600" spc="-2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20" dirty="0">
                <a:solidFill>
                  <a:srgbClr val="231F20"/>
                </a:solidFill>
                <a:latin typeface="Arial"/>
                <a:cs typeface="Arial"/>
              </a:rPr>
              <a:t>returns</a:t>
            </a:r>
            <a:r>
              <a:rPr sz="1600" spc="-2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231F20"/>
                </a:solidFill>
                <a:latin typeface="Arial"/>
                <a:cs typeface="Arial"/>
              </a:rPr>
              <a:t>and</a:t>
            </a:r>
            <a:r>
              <a:rPr sz="1600" spc="-2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45" dirty="0">
                <a:solidFill>
                  <a:srgbClr val="231F20"/>
                </a:solidFill>
                <a:latin typeface="Arial"/>
                <a:cs typeface="Arial"/>
              </a:rPr>
              <a:t>other</a:t>
            </a:r>
            <a:r>
              <a:rPr sz="1600" spc="-6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231F20"/>
                </a:solidFill>
                <a:latin typeface="Arial"/>
                <a:cs typeface="Arial"/>
              </a:rPr>
              <a:t>compliances 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Calculation </a:t>
            </a:r>
            <a:r>
              <a:rPr sz="1600" spc="75" dirty="0">
                <a:solidFill>
                  <a:srgbClr val="231F20"/>
                </a:solidFill>
                <a:latin typeface="Arial"/>
                <a:cs typeface="Arial"/>
              </a:rPr>
              <a:t>of </a:t>
            </a:r>
            <a:r>
              <a:rPr sz="1600" dirty="0">
                <a:solidFill>
                  <a:srgbClr val="231F20"/>
                </a:solidFill>
                <a:latin typeface="Arial"/>
                <a:cs typeface="Arial"/>
              </a:rPr>
              <a:t>service</a:t>
            </a:r>
            <a:r>
              <a:rPr sz="1600" spc="-19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25" dirty="0">
                <a:solidFill>
                  <a:srgbClr val="231F20"/>
                </a:solidFill>
                <a:latin typeface="Arial"/>
                <a:cs typeface="Arial"/>
              </a:rPr>
              <a:t>tax</a:t>
            </a:r>
            <a:endParaRPr sz="16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022283" y="2627245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022283" y="2888520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022283" y="3132995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5995429" y="2164469"/>
            <a:ext cx="4093845" cy="1113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25" dirty="0">
                <a:solidFill>
                  <a:srgbClr val="231F20"/>
                </a:solidFill>
                <a:latin typeface="Verdana"/>
                <a:cs typeface="Verdana"/>
              </a:rPr>
              <a:t>Bookkeeping</a:t>
            </a:r>
            <a:r>
              <a:rPr sz="1600" spc="-155" dirty="0">
                <a:solidFill>
                  <a:srgbClr val="231F20"/>
                </a:solidFill>
                <a:latin typeface="Verdana"/>
                <a:cs typeface="Verdana"/>
              </a:rPr>
              <a:t> </a:t>
            </a:r>
            <a:r>
              <a:rPr sz="1600" spc="-30" dirty="0">
                <a:solidFill>
                  <a:srgbClr val="231F20"/>
                </a:solidFill>
                <a:latin typeface="Verdana"/>
                <a:cs typeface="Verdana"/>
              </a:rPr>
              <a:t>Services</a:t>
            </a:r>
            <a:endParaRPr sz="1600">
              <a:latin typeface="Verdana"/>
              <a:cs typeface="Verdana"/>
            </a:endParaRPr>
          </a:p>
          <a:p>
            <a:pPr marL="420370" marR="1123315">
              <a:lnSpc>
                <a:spcPct val="138900"/>
              </a:lnSpc>
              <a:spcBef>
                <a:spcPts val="645"/>
              </a:spcBef>
            </a:pPr>
            <a:r>
              <a:rPr sz="1200" spc="-10" dirty="0">
                <a:solidFill>
                  <a:srgbClr val="231F20"/>
                </a:solidFill>
                <a:latin typeface="Arial"/>
                <a:cs typeface="Arial"/>
              </a:rPr>
              <a:t>Recording </a:t>
            </a:r>
            <a:r>
              <a:rPr sz="1200" spc="55" dirty="0">
                <a:solidFill>
                  <a:srgbClr val="231F20"/>
                </a:solidFill>
                <a:latin typeface="Arial"/>
                <a:cs typeface="Arial"/>
              </a:rPr>
              <a:t>of </a:t>
            </a:r>
            <a:r>
              <a:rPr sz="1200" spc="10" dirty="0">
                <a:solidFill>
                  <a:srgbClr val="231F20"/>
                </a:solidFill>
                <a:latin typeface="Arial"/>
                <a:cs typeface="Arial"/>
              </a:rPr>
              <a:t>accounting</a:t>
            </a:r>
            <a:r>
              <a:rPr sz="1200" spc="-15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10" dirty="0">
                <a:solidFill>
                  <a:srgbClr val="231F20"/>
                </a:solidFill>
                <a:latin typeface="Arial"/>
                <a:cs typeface="Arial"/>
              </a:rPr>
              <a:t>transactions  </a:t>
            </a:r>
            <a:r>
              <a:rPr sz="1200" spc="5" dirty="0">
                <a:solidFill>
                  <a:srgbClr val="231F20"/>
                </a:solidFill>
                <a:latin typeface="Arial"/>
                <a:cs typeface="Arial"/>
              </a:rPr>
              <a:t>Reconciliation </a:t>
            </a:r>
            <a:r>
              <a:rPr sz="1200" spc="55" dirty="0">
                <a:solidFill>
                  <a:srgbClr val="231F20"/>
                </a:solidFill>
                <a:latin typeface="Arial"/>
                <a:cs typeface="Arial"/>
              </a:rPr>
              <a:t>of</a:t>
            </a:r>
            <a:r>
              <a:rPr sz="1200" spc="-7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-25" dirty="0">
                <a:solidFill>
                  <a:srgbClr val="231F20"/>
                </a:solidFill>
                <a:latin typeface="Arial"/>
                <a:cs typeface="Arial"/>
              </a:rPr>
              <a:t>Ledgers</a:t>
            </a:r>
            <a:endParaRPr sz="1200">
              <a:latin typeface="Arial"/>
              <a:cs typeface="Arial"/>
            </a:endParaRPr>
          </a:p>
          <a:p>
            <a:pPr marL="420370">
              <a:lnSpc>
                <a:spcPct val="100000"/>
              </a:lnSpc>
              <a:spcBef>
                <a:spcPts val="565"/>
              </a:spcBef>
            </a:pPr>
            <a:r>
              <a:rPr sz="1200" spc="10" dirty="0">
                <a:solidFill>
                  <a:srgbClr val="231F20"/>
                </a:solidFill>
                <a:latin typeface="Arial"/>
                <a:cs typeface="Arial"/>
              </a:rPr>
              <a:t>Maintenance </a:t>
            </a:r>
            <a:r>
              <a:rPr sz="1200" spc="55" dirty="0">
                <a:solidFill>
                  <a:srgbClr val="231F20"/>
                </a:solidFill>
                <a:latin typeface="Arial"/>
                <a:cs typeface="Arial"/>
              </a:rPr>
              <a:t>of </a:t>
            </a:r>
            <a:r>
              <a:rPr sz="1200" spc="-35" dirty="0">
                <a:solidFill>
                  <a:srgbClr val="231F20"/>
                </a:solidFill>
                <a:latin typeface="Arial"/>
                <a:cs typeface="Arial"/>
              </a:rPr>
              <a:t>Cash </a:t>
            </a:r>
            <a:r>
              <a:rPr sz="1200" spc="10" dirty="0">
                <a:solidFill>
                  <a:srgbClr val="231F20"/>
                </a:solidFill>
                <a:latin typeface="Arial"/>
                <a:cs typeface="Arial"/>
              </a:rPr>
              <a:t>book, </a:t>
            </a:r>
            <a:r>
              <a:rPr sz="1200" spc="-5" dirty="0">
                <a:solidFill>
                  <a:srgbClr val="231F20"/>
                </a:solidFill>
                <a:latin typeface="Arial"/>
                <a:cs typeface="Arial"/>
              </a:rPr>
              <a:t>Fixed Asset </a:t>
            </a:r>
            <a:r>
              <a:rPr sz="1200" spc="-20" dirty="0">
                <a:solidFill>
                  <a:srgbClr val="231F20"/>
                </a:solidFill>
                <a:latin typeface="Arial"/>
                <a:cs typeface="Arial"/>
              </a:rPr>
              <a:t>Register,</a:t>
            </a:r>
            <a:r>
              <a:rPr sz="1200" spc="-23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5" dirty="0">
                <a:solidFill>
                  <a:srgbClr val="231F20"/>
                </a:solidFill>
                <a:latin typeface="Arial"/>
                <a:cs typeface="Arial"/>
              </a:rPr>
              <a:t>etc.</a:t>
            </a:r>
            <a:endParaRPr sz="12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013109" y="3969249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013109" y="4221899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013109" y="4475000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986251" y="3450123"/>
            <a:ext cx="3033395" cy="1170305"/>
          </a:xfrm>
          <a:prstGeom prst="rect">
            <a:avLst/>
          </a:prstGeom>
        </p:spPr>
        <p:txBody>
          <a:bodyPr vert="horz" wrap="square" lIns="0" tIns="1327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45"/>
              </a:spcBef>
            </a:pPr>
            <a:r>
              <a:rPr sz="1600" spc="25" dirty="0">
                <a:solidFill>
                  <a:srgbClr val="231F20"/>
                </a:solidFill>
                <a:latin typeface="Verdana"/>
                <a:cs typeface="Verdana"/>
              </a:rPr>
              <a:t>Finance </a:t>
            </a:r>
            <a:r>
              <a:rPr sz="1600" spc="-90" dirty="0">
                <a:solidFill>
                  <a:srgbClr val="231F20"/>
                </a:solidFill>
                <a:latin typeface="Verdana"/>
                <a:cs typeface="Verdana"/>
              </a:rPr>
              <a:t>&amp; </a:t>
            </a:r>
            <a:r>
              <a:rPr sz="1600" spc="40" dirty="0">
                <a:solidFill>
                  <a:srgbClr val="231F20"/>
                </a:solidFill>
                <a:latin typeface="Verdana"/>
                <a:cs typeface="Verdana"/>
              </a:rPr>
              <a:t>Accounting</a:t>
            </a:r>
            <a:r>
              <a:rPr sz="1600" spc="-434" dirty="0">
                <a:solidFill>
                  <a:srgbClr val="231F20"/>
                </a:solidFill>
                <a:latin typeface="Verdana"/>
                <a:cs typeface="Verdana"/>
              </a:rPr>
              <a:t> </a:t>
            </a:r>
            <a:r>
              <a:rPr sz="1600" spc="-20" dirty="0">
                <a:solidFill>
                  <a:srgbClr val="231F20"/>
                </a:solidFill>
                <a:latin typeface="Verdana"/>
                <a:cs typeface="Verdana"/>
              </a:rPr>
              <a:t>Service</a:t>
            </a:r>
            <a:endParaRPr sz="1600">
              <a:latin typeface="Verdana"/>
              <a:cs typeface="Verdana"/>
            </a:endParaRPr>
          </a:p>
          <a:p>
            <a:pPr marL="420370" marR="750570">
              <a:lnSpc>
                <a:spcPct val="138900"/>
              </a:lnSpc>
              <a:spcBef>
                <a:spcPts val="145"/>
              </a:spcBef>
            </a:pPr>
            <a:r>
              <a:rPr sz="1200" spc="15" dirty="0">
                <a:solidFill>
                  <a:srgbClr val="231F20"/>
                </a:solidFill>
                <a:latin typeface="Arial"/>
                <a:cs typeface="Arial"/>
              </a:rPr>
              <a:t>Coordinating </a:t>
            </a:r>
            <a:r>
              <a:rPr sz="1200" spc="60" dirty="0">
                <a:solidFill>
                  <a:srgbClr val="231F20"/>
                </a:solidFill>
                <a:latin typeface="Arial"/>
                <a:cs typeface="Arial"/>
              </a:rPr>
              <a:t>with</a:t>
            </a:r>
            <a:r>
              <a:rPr sz="1200" spc="-14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20" dirty="0">
                <a:solidFill>
                  <a:srgbClr val="231F20"/>
                </a:solidFill>
                <a:latin typeface="Arial"/>
                <a:cs typeface="Arial"/>
              </a:rPr>
              <a:t>Auditors  </a:t>
            </a:r>
            <a:r>
              <a:rPr sz="1200" spc="-35" dirty="0">
                <a:solidFill>
                  <a:srgbClr val="231F20"/>
                </a:solidFill>
                <a:latin typeface="Arial"/>
                <a:cs typeface="Arial"/>
              </a:rPr>
              <a:t>Cash </a:t>
            </a:r>
            <a:r>
              <a:rPr sz="1200" spc="25" dirty="0">
                <a:solidFill>
                  <a:srgbClr val="231F20"/>
                </a:solidFill>
                <a:latin typeface="Arial"/>
                <a:cs typeface="Arial"/>
              </a:rPr>
              <a:t>Flow</a:t>
            </a:r>
            <a:r>
              <a:rPr sz="1200" spc="-8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-10" dirty="0">
                <a:solidFill>
                  <a:srgbClr val="231F20"/>
                </a:solidFill>
                <a:latin typeface="Arial"/>
                <a:cs typeface="Arial"/>
              </a:rPr>
              <a:t>Analysis</a:t>
            </a:r>
            <a:endParaRPr sz="1200">
              <a:latin typeface="Arial"/>
              <a:cs typeface="Arial"/>
            </a:endParaRPr>
          </a:p>
          <a:p>
            <a:pPr marL="420370">
              <a:lnSpc>
                <a:spcPct val="100000"/>
              </a:lnSpc>
              <a:spcBef>
                <a:spcPts val="560"/>
              </a:spcBef>
            </a:pPr>
            <a:r>
              <a:rPr sz="1200" spc="35" dirty="0">
                <a:solidFill>
                  <a:srgbClr val="231F20"/>
                </a:solidFill>
                <a:latin typeface="Arial"/>
                <a:cs typeface="Arial"/>
              </a:rPr>
              <a:t>Proﬁt</a:t>
            </a:r>
            <a:r>
              <a:rPr sz="1200" spc="-2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10" dirty="0">
                <a:solidFill>
                  <a:srgbClr val="231F20"/>
                </a:solidFill>
                <a:latin typeface="Arial"/>
                <a:cs typeface="Arial"/>
              </a:rPr>
              <a:t>Reporting</a:t>
            </a:r>
            <a:endParaRPr sz="12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990895" y="5896393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990895" y="5399022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990895" y="5653472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5964039" y="4868019"/>
            <a:ext cx="2773680" cy="1181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10" dirty="0">
                <a:solidFill>
                  <a:srgbClr val="231F20"/>
                </a:solidFill>
                <a:latin typeface="Verdana"/>
                <a:cs typeface="Verdana"/>
              </a:rPr>
              <a:t>Business</a:t>
            </a:r>
            <a:r>
              <a:rPr sz="2000" spc="-235" dirty="0">
                <a:solidFill>
                  <a:srgbClr val="231F20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231F20"/>
                </a:solidFill>
                <a:latin typeface="Verdana"/>
                <a:cs typeface="Verdana"/>
              </a:rPr>
              <a:t>Consultancy</a:t>
            </a:r>
            <a:endParaRPr sz="2000">
              <a:latin typeface="Verdana"/>
              <a:cs typeface="Verdana"/>
            </a:endParaRPr>
          </a:p>
          <a:p>
            <a:pPr marL="420370" marR="947419">
              <a:lnSpc>
                <a:spcPct val="138900"/>
              </a:lnSpc>
              <a:spcBef>
                <a:spcPts val="705"/>
              </a:spcBef>
            </a:pPr>
            <a:r>
              <a:rPr sz="1200" spc="20" dirty="0">
                <a:solidFill>
                  <a:srgbClr val="231F20"/>
                </a:solidFill>
                <a:latin typeface="Arial"/>
                <a:cs typeface="Arial"/>
              </a:rPr>
              <a:t>Liquidation  </a:t>
            </a:r>
            <a:r>
              <a:rPr sz="1200" spc="-25" dirty="0">
                <a:solidFill>
                  <a:srgbClr val="231F20"/>
                </a:solidFill>
                <a:latin typeface="Arial"/>
                <a:cs typeface="Arial"/>
              </a:rPr>
              <a:t>Business </a:t>
            </a:r>
            <a:r>
              <a:rPr sz="1200" spc="-5" dirty="0">
                <a:solidFill>
                  <a:srgbClr val="231F20"/>
                </a:solidFill>
                <a:latin typeface="Arial"/>
                <a:cs typeface="Arial"/>
              </a:rPr>
              <a:t>Setup  </a:t>
            </a:r>
            <a:r>
              <a:rPr sz="1200" dirty="0">
                <a:solidFill>
                  <a:srgbClr val="231F20"/>
                </a:solidFill>
                <a:latin typeface="Arial"/>
                <a:cs typeface="Arial"/>
              </a:rPr>
              <a:t>Company</a:t>
            </a:r>
            <a:r>
              <a:rPr sz="1200" spc="-11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15" dirty="0">
                <a:solidFill>
                  <a:srgbClr val="231F20"/>
                </a:solidFill>
                <a:latin typeface="Arial"/>
                <a:cs typeface="Arial"/>
              </a:rPr>
              <a:t>Formation</a:t>
            </a:r>
            <a:endParaRPr sz="120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0" y="0"/>
            <a:ext cx="5284266" cy="6858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182710" y="1446546"/>
            <a:ext cx="3688079" cy="3688079"/>
          </a:xfrm>
          <a:custGeom>
            <a:avLst/>
            <a:gdLst/>
            <a:ahLst/>
            <a:cxnLst/>
            <a:rect l="l" t="t" r="r" b="b"/>
            <a:pathLst>
              <a:path w="3688079" h="3688079">
                <a:moveTo>
                  <a:pt x="1924545" y="0"/>
                </a:moveTo>
                <a:lnTo>
                  <a:pt x="0" y="1763382"/>
                </a:lnTo>
                <a:lnTo>
                  <a:pt x="1763395" y="3687927"/>
                </a:lnTo>
                <a:lnTo>
                  <a:pt x="3687940" y="1924532"/>
                </a:lnTo>
                <a:lnTo>
                  <a:pt x="1924545" y="0"/>
                </a:lnTo>
                <a:close/>
              </a:path>
            </a:pathLst>
          </a:custGeom>
          <a:solidFill>
            <a:srgbClr val="353D7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2924559" y="2540397"/>
            <a:ext cx="2204720" cy="1579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3400" b="1" spc="165" dirty="0">
                <a:solidFill>
                  <a:srgbClr val="FFFFFF"/>
                </a:solidFill>
                <a:latin typeface="Lucida Sans"/>
                <a:cs typeface="Lucida Sans"/>
              </a:rPr>
              <a:t>SE</a:t>
            </a:r>
            <a:r>
              <a:rPr sz="3400" b="1" spc="150" dirty="0">
                <a:solidFill>
                  <a:srgbClr val="FFFFFF"/>
                </a:solidFill>
                <a:latin typeface="Lucida Sans"/>
                <a:cs typeface="Lucida Sans"/>
              </a:rPr>
              <a:t>R</a:t>
            </a:r>
            <a:r>
              <a:rPr sz="3400" b="1" spc="70" dirty="0">
                <a:solidFill>
                  <a:srgbClr val="FFFFFF"/>
                </a:solidFill>
                <a:latin typeface="Lucida Sans"/>
                <a:cs typeface="Lucida Sans"/>
              </a:rPr>
              <a:t>VICES  </a:t>
            </a:r>
            <a:r>
              <a:rPr sz="3400" b="1" spc="285" dirty="0">
                <a:solidFill>
                  <a:srgbClr val="FFFFFF"/>
                </a:solidFill>
                <a:latin typeface="Lucida Sans"/>
                <a:cs typeface="Lucida Sans"/>
              </a:rPr>
              <a:t>WE  </a:t>
            </a:r>
            <a:r>
              <a:rPr sz="3400" b="1" spc="45" dirty="0">
                <a:solidFill>
                  <a:srgbClr val="FFFFFF"/>
                </a:solidFill>
                <a:latin typeface="Lucida Sans"/>
                <a:cs typeface="Lucida Sans"/>
              </a:rPr>
              <a:t>PROVIDE</a:t>
            </a:r>
            <a:endParaRPr sz="3400">
              <a:latin typeface="Lucida Sans"/>
              <a:cs typeface="Lucida Sans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8915015" y="4295769"/>
            <a:ext cx="2709952" cy="95614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03892" y="6121118"/>
            <a:ext cx="1960330" cy="45118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115665" y="2778411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115665" y="2259722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115665" y="2529968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44697" y="4161976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144697" y="3664604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144697" y="3919054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131997" y="5560884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131997" y="5063513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131997" y="5317962"/>
            <a:ext cx="262890" cy="88265"/>
          </a:xfrm>
          <a:custGeom>
            <a:avLst/>
            <a:gdLst/>
            <a:ahLst/>
            <a:cxnLst/>
            <a:rect l="l" t="t" r="r" b="b"/>
            <a:pathLst>
              <a:path w="262889" h="88264">
                <a:moveTo>
                  <a:pt x="98221" y="0"/>
                </a:moveTo>
                <a:lnTo>
                  <a:pt x="98221" y="34899"/>
                </a:lnTo>
                <a:lnTo>
                  <a:pt x="0" y="34899"/>
                </a:lnTo>
                <a:lnTo>
                  <a:pt x="0" y="53098"/>
                </a:lnTo>
                <a:lnTo>
                  <a:pt x="98221" y="53098"/>
                </a:lnTo>
                <a:lnTo>
                  <a:pt x="98221" y="87998"/>
                </a:lnTo>
                <a:lnTo>
                  <a:pt x="262356" y="44043"/>
                </a:lnTo>
                <a:lnTo>
                  <a:pt x="98221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086077" y="1752289"/>
            <a:ext cx="5718810" cy="1206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solidFill>
                  <a:srgbClr val="231F20"/>
                </a:solidFill>
                <a:latin typeface="Verdana"/>
                <a:cs typeface="Verdana"/>
              </a:rPr>
              <a:t>Internal</a:t>
            </a:r>
            <a:r>
              <a:rPr sz="1600" spc="-155" dirty="0">
                <a:solidFill>
                  <a:srgbClr val="231F20"/>
                </a:solidFill>
                <a:latin typeface="Verdana"/>
                <a:cs typeface="Verdana"/>
              </a:rPr>
              <a:t> </a:t>
            </a:r>
            <a:r>
              <a:rPr sz="1600" spc="50" dirty="0">
                <a:solidFill>
                  <a:srgbClr val="231F20"/>
                </a:solidFill>
                <a:latin typeface="Verdana"/>
                <a:cs typeface="Verdana"/>
              </a:rPr>
              <a:t>Audit</a:t>
            </a:r>
            <a:endParaRPr sz="1600">
              <a:latin typeface="Verdana"/>
              <a:cs typeface="Verdana"/>
            </a:endParaRPr>
          </a:p>
          <a:p>
            <a:pPr marL="422909" marR="5080">
              <a:lnSpc>
                <a:spcPct val="104200"/>
              </a:lnSpc>
              <a:spcBef>
                <a:spcPts val="1375"/>
              </a:spcBef>
            </a:pPr>
            <a:r>
              <a:rPr sz="1600" spc="30" dirty="0">
                <a:solidFill>
                  <a:srgbClr val="231F20"/>
                </a:solidFill>
                <a:latin typeface="Arial"/>
                <a:cs typeface="Arial"/>
              </a:rPr>
              <a:t>Help</a:t>
            </a:r>
            <a:r>
              <a:rPr sz="1600" spc="-2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45" dirty="0">
                <a:solidFill>
                  <a:srgbClr val="231F20"/>
                </a:solidFill>
                <a:latin typeface="Arial"/>
                <a:cs typeface="Arial"/>
              </a:rPr>
              <a:t>protect</a:t>
            </a:r>
            <a:r>
              <a:rPr sz="1600" spc="-6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40" dirty="0">
                <a:solidFill>
                  <a:srgbClr val="231F20"/>
                </a:solidFill>
                <a:latin typeface="Arial"/>
                <a:cs typeface="Arial"/>
              </a:rPr>
              <a:t>your</a:t>
            </a:r>
            <a:r>
              <a:rPr sz="1600" spc="-5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-40" dirty="0">
                <a:solidFill>
                  <a:srgbClr val="231F20"/>
                </a:solidFill>
                <a:latin typeface="Arial"/>
                <a:cs typeface="Arial"/>
              </a:rPr>
              <a:t>assets</a:t>
            </a:r>
            <a:r>
              <a:rPr sz="1600" spc="-2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231F20"/>
                </a:solidFill>
                <a:latin typeface="Arial"/>
                <a:cs typeface="Arial"/>
              </a:rPr>
              <a:t>and</a:t>
            </a:r>
            <a:r>
              <a:rPr sz="1600" spc="-2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231F20"/>
                </a:solidFill>
                <a:latin typeface="Arial"/>
                <a:cs typeface="Arial"/>
              </a:rPr>
              <a:t>reduce</a:t>
            </a:r>
            <a:r>
              <a:rPr sz="1600" spc="-2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possibilities</a:t>
            </a:r>
            <a:r>
              <a:rPr sz="1600" spc="-2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75" dirty="0">
                <a:solidFill>
                  <a:srgbClr val="231F20"/>
                </a:solidFill>
                <a:latin typeface="Arial"/>
                <a:cs typeface="Arial"/>
              </a:rPr>
              <a:t>of</a:t>
            </a:r>
            <a:r>
              <a:rPr sz="1600" spc="-5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frauds  </a:t>
            </a:r>
            <a:r>
              <a:rPr sz="1600" spc="-20" dirty="0">
                <a:solidFill>
                  <a:srgbClr val="231F20"/>
                </a:solidFill>
                <a:latin typeface="Arial"/>
                <a:cs typeface="Arial"/>
              </a:rPr>
              <a:t>Increase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ﬁnancial </a:t>
            </a:r>
            <a:r>
              <a:rPr sz="1600" spc="30" dirty="0">
                <a:solidFill>
                  <a:srgbClr val="231F20"/>
                </a:solidFill>
                <a:latin typeface="Arial"/>
                <a:cs typeface="Arial"/>
              </a:rPr>
              <a:t>reliability </a:t>
            </a:r>
            <a:r>
              <a:rPr sz="1600" spc="-5" dirty="0">
                <a:solidFill>
                  <a:srgbClr val="231F20"/>
                </a:solidFill>
                <a:latin typeface="Arial"/>
                <a:cs typeface="Arial"/>
              </a:rPr>
              <a:t>and</a:t>
            </a:r>
            <a:r>
              <a:rPr sz="1600" spc="-16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45" dirty="0">
                <a:solidFill>
                  <a:srgbClr val="231F20"/>
                </a:solidFill>
                <a:latin typeface="Arial"/>
                <a:cs typeface="Arial"/>
              </a:rPr>
              <a:t>integrity</a:t>
            </a:r>
            <a:endParaRPr sz="1600">
              <a:latin typeface="Arial"/>
              <a:cs typeface="Arial"/>
            </a:endParaRPr>
          </a:p>
          <a:p>
            <a:pPr marL="422909">
              <a:lnSpc>
                <a:spcPct val="100000"/>
              </a:lnSpc>
              <a:spcBef>
                <a:spcPts val="80"/>
              </a:spcBef>
            </a:pPr>
            <a:r>
              <a:rPr sz="1600" spc="-15" dirty="0">
                <a:solidFill>
                  <a:srgbClr val="231F20"/>
                </a:solidFill>
                <a:latin typeface="Arial"/>
                <a:cs typeface="Arial"/>
              </a:rPr>
              <a:t>Establish </a:t>
            </a:r>
            <a:r>
              <a:rPr sz="1600" spc="40" dirty="0">
                <a:solidFill>
                  <a:srgbClr val="231F20"/>
                </a:solidFill>
                <a:latin typeface="Arial"/>
                <a:cs typeface="Arial"/>
              </a:rPr>
              <a:t>monitoring</a:t>
            </a:r>
            <a:r>
              <a:rPr sz="1600" spc="-4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5" dirty="0">
                <a:solidFill>
                  <a:srgbClr val="231F20"/>
                </a:solidFill>
                <a:latin typeface="Arial"/>
                <a:cs typeface="Arial"/>
              </a:rPr>
              <a:t>procedures</a:t>
            </a:r>
            <a:endParaRPr sz="16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086077" y="3055062"/>
            <a:ext cx="4859655" cy="1295400"/>
          </a:xfrm>
          <a:prstGeom prst="rect">
            <a:avLst/>
          </a:prstGeom>
        </p:spPr>
        <p:txBody>
          <a:bodyPr vert="horz" wrap="square" lIns="0" tIns="1492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sz="1600" spc="25" dirty="0">
                <a:solidFill>
                  <a:srgbClr val="231F20"/>
                </a:solidFill>
                <a:latin typeface="Verdana"/>
                <a:cs typeface="Verdana"/>
              </a:rPr>
              <a:t>Financial</a:t>
            </a:r>
            <a:r>
              <a:rPr sz="1600" spc="-155" dirty="0">
                <a:solidFill>
                  <a:srgbClr val="231F20"/>
                </a:solidFill>
                <a:latin typeface="Verdana"/>
                <a:cs typeface="Verdana"/>
              </a:rPr>
              <a:t> </a:t>
            </a:r>
            <a:r>
              <a:rPr sz="1600" spc="-5" dirty="0">
                <a:solidFill>
                  <a:srgbClr val="231F20"/>
                </a:solidFill>
                <a:latin typeface="Verdana"/>
                <a:cs typeface="Verdana"/>
              </a:rPr>
              <a:t>Analysis</a:t>
            </a:r>
            <a:endParaRPr sz="1600">
              <a:latin typeface="Verdana"/>
              <a:cs typeface="Verdana"/>
            </a:endParaRPr>
          </a:p>
          <a:p>
            <a:pPr marL="452120" marR="1209675">
              <a:lnSpc>
                <a:spcPct val="104200"/>
              </a:lnSpc>
              <a:spcBef>
                <a:spcPts val="1000"/>
              </a:spcBef>
            </a:pPr>
            <a:r>
              <a:rPr sz="1600" spc="30" dirty="0">
                <a:solidFill>
                  <a:srgbClr val="231F20"/>
                </a:solidFill>
                <a:latin typeface="Arial"/>
                <a:cs typeface="Arial"/>
              </a:rPr>
              <a:t>Determining </a:t>
            </a:r>
            <a:r>
              <a:rPr sz="1600" spc="40" dirty="0">
                <a:solidFill>
                  <a:srgbClr val="231F20"/>
                </a:solidFill>
                <a:latin typeface="Arial"/>
                <a:cs typeface="Arial"/>
              </a:rPr>
              <a:t>your </a:t>
            </a:r>
            <a:r>
              <a:rPr sz="1600" spc="70" dirty="0">
                <a:solidFill>
                  <a:srgbClr val="231F20"/>
                </a:solidFill>
                <a:latin typeface="Arial"/>
                <a:cs typeface="Arial"/>
              </a:rPr>
              <a:t>proﬁt </a:t>
            </a:r>
            <a:r>
              <a:rPr sz="1600" dirty="0">
                <a:solidFill>
                  <a:srgbClr val="231F20"/>
                </a:solidFill>
                <a:latin typeface="Arial"/>
                <a:cs typeface="Arial"/>
              </a:rPr>
              <a:t>margin  </a:t>
            </a:r>
            <a:r>
              <a:rPr sz="1600" spc="35" dirty="0">
                <a:solidFill>
                  <a:srgbClr val="231F20"/>
                </a:solidFill>
                <a:latin typeface="Arial"/>
                <a:cs typeface="Arial"/>
              </a:rPr>
              <a:t>Determine </a:t>
            </a:r>
            <a:r>
              <a:rPr sz="1600" spc="-5" dirty="0">
                <a:solidFill>
                  <a:srgbClr val="231F20"/>
                </a:solidFill>
                <a:latin typeface="Arial"/>
                <a:cs typeface="Arial"/>
              </a:rPr>
              <a:t>key </a:t>
            </a:r>
            <a:r>
              <a:rPr sz="1600" spc="-45" dirty="0">
                <a:solidFill>
                  <a:srgbClr val="231F20"/>
                </a:solidFill>
                <a:latin typeface="Arial"/>
                <a:cs typeface="Arial"/>
              </a:rPr>
              <a:t>areas </a:t>
            </a:r>
            <a:r>
              <a:rPr sz="1600" spc="75" dirty="0">
                <a:solidFill>
                  <a:srgbClr val="231F20"/>
                </a:solidFill>
                <a:latin typeface="Arial"/>
                <a:cs typeface="Arial"/>
              </a:rPr>
              <a:t>of</a:t>
            </a:r>
            <a:r>
              <a:rPr sz="1600" spc="-204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25" dirty="0">
                <a:solidFill>
                  <a:srgbClr val="231F20"/>
                </a:solidFill>
                <a:latin typeface="Arial"/>
                <a:cs typeface="Arial"/>
              </a:rPr>
              <a:t>investment</a:t>
            </a:r>
            <a:endParaRPr sz="1600">
              <a:latin typeface="Arial"/>
              <a:cs typeface="Arial"/>
            </a:endParaRPr>
          </a:p>
          <a:p>
            <a:pPr marL="452120">
              <a:lnSpc>
                <a:spcPct val="100000"/>
              </a:lnSpc>
              <a:spcBef>
                <a:spcPts val="80"/>
              </a:spcBef>
            </a:pPr>
            <a:r>
              <a:rPr sz="1600" spc="35" dirty="0">
                <a:solidFill>
                  <a:srgbClr val="231F20"/>
                </a:solidFill>
                <a:latin typeface="Arial"/>
                <a:cs typeface="Arial"/>
              </a:rPr>
              <a:t>Determine </a:t>
            </a:r>
            <a:r>
              <a:rPr sz="1600" spc="45" dirty="0">
                <a:solidFill>
                  <a:srgbClr val="231F20"/>
                </a:solidFill>
                <a:latin typeface="Arial"/>
                <a:cs typeface="Arial"/>
              </a:rPr>
              <a:t>the </a:t>
            </a:r>
            <a:r>
              <a:rPr sz="1600" spc="15" dirty="0">
                <a:solidFill>
                  <a:srgbClr val="231F20"/>
                </a:solidFill>
                <a:latin typeface="Arial"/>
                <a:cs typeface="Arial"/>
              </a:rPr>
              <a:t>upcoming </a:t>
            </a:r>
            <a:r>
              <a:rPr sz="1600" spc="10" dirty="0">
                <a:solidFill>
                  <a:srgbClr val="231F20"/>
                </a:solidFill>
                <a:latin typeface="Arial"/>
                <a:cs typeface="Arial"/>
              </a:rPr>
              <a:t>risk </a:t>
            </a:r>
            <a:r>
              <a:rPr sz="1600" spc="-5" dirty="0">
                <a:solidFill>
                  <a:srgbClr val="231F20"/>
                </a:solidFill>
                <a:latin typeface="Arial"/>
                <a:cs typeface="Arial"/>
              </a:rPr>
              <a:t>and </a:t>
            </a:r>
            <a:r>
              <a:rPr sz="1600" spc="30" dirty="0">
                <a:solidFill>
                  <a:srgbClr val="231F20"/>
                </a:solidFill>
                <a:latin typeface="Arial"/>
                <a:cs typeface="Arial"/>
              </a:rPr>
              <a:t>its</a:t>
            </a:r>
            <a:r>
              <a:rPr sz="1600" spc="-28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600" spc="30" dirty="0">
                <a:solidFill>
                  <a:srgbClr val="231F20"/>
                </a:solidFill>
                <a:latin typeface="Arial"/>
                <a:cs typeface="Arial"/>
              </a:rPr>
              <a:t>mitigations</a:t>
            </a:r>
            <a:endParaRPr sz="16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130527" y="4562368"/>
            <a:ext cx="5143500" cy="1211580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5"/>
              </a:spcBef>
            </a:pPr>
            <a:r>
              <a:rPr sz="1600" dirty="0">
                <a:solidFill>
                  <a:srgbClr val="231F20"/>
                </a:solidFill>
                <a:latin typeface="Verdana"/>
                <a:cs typeface="Verdana"/>
              </a:rPr>
              <a:t>Risk</a:t>
            </a:r>
            <a:r>
              <a:rPr sz="1600" spc="-155" dirty="0">
                <a:solidFill>
                  <a:srgbClr val="231F20"/>
                </a:solidFill>
                <a:latin typeface="Verdana"/>
                <a:cs typeface="Verdana"/>
              </a:rPr>
              <a:t> </a:t>
            </a:r>
            <a:r>
              <a:rPr sz="1600" spc="40" dirty="0">
                <a:solidFill>
                  <a:srgbClr val="231F20"/>
                </a:solidFill>
                <a:latin typeface="Verdana"/>
                <a:cs typeface="Verdana"/>
              </a:rPr>
              <a:t>Management</a:t>
            </a:r>
            <a:endParaRPr sz="1600">
              <a:latin typeface="Verdana"/>
              <a:cs typeface="Verdana"/>
            </a:endParaRPr>
          </a:p>
          <a:p>
            <a:pPr marL="394970">
              <a:lnSpc>
                <a:spcPts val="2020"/>
              </a:lnSpc>
              <a:spcBef>
                <a:spcPts val="710"/>
              </a:spcBef>
            </a:pPr>
            <a:r>
              <a:rPr sz="1700" spc="5" dirty="0">
                <a:solidFill>
                  <a:srgbClr val="231F20"/>
                </a:solidFill>
                <a:latin typeface="Arial"/>
                <a:cs typeface="Arial"/>
              </a:rPr>
              <a:t>Regulatory</a:t>
            </a:r>
            <a:r>
              <a:rPr sz="1700" spc="-7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231F20"/>
                </a:solidFill>
                <a:latin typeface="Arial"/>
                <a:cs typeface="Arial"/>
              </a:rPr>
              <a:t>Compliance</a:t>
            </a:r>
            <a:endParaRPr sz="1700">
              <a:latin typeface="Arial"/>
              <a:cs typeface="Arial"/>
            </a:endParaRPr>
          </a:p>
          <a:p>
            <a:pPr marL="394970" marR="5080">
              <a:lnSpc>
                <a:spcPts val="2000"/>
              </a:lnSpc>
              <a:spcBef>
                <a:spcPts val="80"/>
              </a:spcBef>
            </a:pPr>
            <a:r>
              <a:rPr sz="1700" spc="-10" dirty="0">
                <a:solidFill>
                  <a:srgbClr val="231F20"/>
                </a:solidFill>
                <a:latin typeface="Arial"/>
                <a:cs typeface="Arial"/>
              </a:rPr>
              <a:t>Governance, </a:t>
            </a:r>
            <a:r>
              <a:rPr sz="1700" dirty="0">
                <a:solidFill>
                  <a:srgbClr val="231F20"/>
                </a:solidFill>
                <a:latin typeface="Arial"/>
                <a:cs typeface="Arial"/>
              </a:rPr>
              <a:t>Compliance </a:t>
            </a:r>
            <a:r>
              <a:rPr sz="1700" spc="-5" dirty="0">
                <a:solidFill>
                  <a:srgbClr val="231F20"/>
                </a:solidFill>
                <a:latin typeface="Arial"/>
                <a:cs typeface="Arial"/>
              </a:rPr>
              <a:t>and </a:t>
            </a:r>
            <a:r>
              <a:rPr sz="1700" spc="35" dirty="0">
                <a:solidFill>
                  <a:srgbClr val="231F20"/>
                </a:solidFill>
                <a:latin typeface="Arial"/>
                <a:cs typeface="Arial"/>
              </a:rPr>
              <a:t>Control </a:t>
            </a:r>
            <a:r>
              <a:rPr sz="1700" spc="-40" dirty="0">
                <a:solidFill>
                  <a:srgbClr val="231F20"/>
                </a:solidFill>
                <a:latin typeface="Arial"/>
                <a:cs typeface="Arial"/>
              </a:rPr>
              <a:t>Risk</a:t>
            </a:r>
            <a:r>
              <a:rPr sz="1700" spc="-19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700" spc="-70" dirty="0">
                <a:solidFill>
                  <a:srgbClr val="231F20"/>
                </a:solidFill>
                <a:latin typeface="Arial"/>
                <a:cs typeface="Arial"/>
              </a:rPr>
              <a:t>(ICRF)  </a:t>
            </a:r>
            <a:r>
              <a:rPr sz="1700" spc="30" dirty="0">
                <a:solidFill>
                  <a:srgbClr val="231F20"/>
                </a:solidFill>
                <a:latin typeface="Arial"/>
                <a:cs typeface="Arial"/>
              </a:rPr>
              <a:t>Infrastructure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305" y="44005"/>
            <a:ext cx="5258117" cy="681399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187014" y="1446546"/>
            <a:ext cx="3688079" cy="3688079"/>
          </a:xfrm>
          <a:custGeom>
            <a:avLst/>
            <a:gdLst/>
            <a:ahLst/>
            <a:cxnLst/>
            <a:rect l="l" t="t" r="r" b="b"/>
            <a:pathLst>
              <a:path w="3688079" h="3688079">
                <a:moveTo>
                  <a:pt x="1924545" y="0"/>
                </a:moveTo>
                <a:lnTo>
                  <a:pt x="0" y="1763382"/>
                </a:lnTo>
                <a:lnTo>
                  <a:pt x="1763395" y="3687927"/>
                </a:lnTo>
                <a:lnTo>
                  <a:pt x="3687940" y="1924532"/>
                </a:lnTo>
                <a:lnTo>
                  <a:pt x="1924545" y="0"/>
                </a:lnTo>
                <a:close/>
              </a:path>
            </a:pathLst>
          </a:custGeom>
          <a:solidFill>
            <a:srgbClr val="353D7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2928862" y="2540397"/>
            <a:ext cx="2204720" cy="1579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3400" b="1" spc="165" dirty="0">
                <a:solidFill>
                  <a:srgbClr val="FFFFFF"/>
                </a:solidFill>
                <a:latin typeface="Lucida Sans"/>
                <a:cs typeface="Lucida Sans"/>
              </a:rPr>
              <a:t>SE</a:t>
            </a:r>
            <a:r>
              <a:rPr sz="3400" b="1" spc="150" dirty="0">
                <a:solidFill>
                  <a:srgbClr val="FFFFFF"/>
                </a:solidFill>
                <a:latin typeface="Lucida Sans"/>
                <a:cs typeface="Lucida Sans"/>
              </a:rPr>
              <a:t>R</a:t>
            </a:r>
            <a:r>
              <a:rPr sz="3400" b="1" spc="70" dirty="0">
                <a:solidFill>
                  <a:srgbClr val="FFFFFF"/>
                </a:solidFill>
                <a:latin typeface="Lucida Sans"/>
                <a:cs typeface="Lucida Sans"/>
              </a:rPr>
              <a:t>VICES  </a:t>
            </a:r>
            <a:r>
              <a:rPr sz="3400" b="1" spc="285" dirty="0">
                <a:solidFill>
                  <a:srgbClr val="FFFFFF"/>
                </a:solidFill>
                <a:latin typeface="Lucida Sans"/>
                <a:cs typeface="Lucida Sans"/>
              </a:rPr>
              <a:t>WE  </a:t>
            </a:r>
            <a:r>
              <a:rPr sz="3400" b="1" spc="45" dirty="0">
                <a:solidFill>
                  <a:srgbClr val="FFFFFF"/>
                </a:solidFill>
                <a:latin typeface="Lucida Sans"/>
                <a:cs typeface="Lucida Sans"/>
              </a:rPr>
              <a:t>PROVIDE</a:t>
            </a:r>
            <a:endParaRPr sz="3400" dirty="0">
              <a:latin typeface="Lucida Sans"/>
              <a:cs typeface="Lucida Sans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253285" y="366407"/>
            <a:ext cx="3377857" cy="145101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35" dirty="0"/>
              <a:t>FAHAD</a:t>
            </a:r>
            <a:r>
              <a:rPr spc="-135" dirty="0"/>
              <a:t> </a:t>
            </a:r>
            <a:r>
              <a:rPr spc="100" dirty="0"/>
              <a:t>MASOOD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900407" y="2075474"/>
            <a:ext cx="1541780" cy="490855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90"/>
              </a:spcBef>
            </a:pPr>
            <a:r>
              <a:rPr sz="1200" spc="-30" dirty="0">
                <a:solidFill>
                  <a:srgbClr val="231F20"/>
                </a:solidFill>
                <a:latin typeface="Lucida Sans"/>
                <a:cs typeface="Lucida Sans"/>
              </a:rPr>
              <a:t>Founder </a:t>
            </a:r>
            <a:r>
              <a:rPr sz="1200" spc="-60" dirty="0">
                <a:solidFill>
                  <a:srgbClr val="231F20"/>
                </a:solidFill>
                <a:latin typeface="Lucida Sans"/>
                <a:cs typeface="Lucida Sans"/>
              </a:rPr>
              <a:t>&amp;</a:t>
            </a:r>
            <a:r>
              <a:rPr sz="1200" spc="-130" dirty="0">
                <a:solidFill>
                  <a:srgbClr val="231F20"/>
                </a:solidFill>
                <a:latin typeface="Lucida Sans"/>
                <a:cs typeface="Lucida Sans"/>
              </a:rPr>
              <a:t> </a:t>
            </a:r>
            <a:r>
              <a:rPr sz="1200" spc="-35" dirty="0">
                <a:solidFill>
                  <a:srgbClr val="231F20"/>
                </a:solidFill>
                <a:latin typeface="Lucida Sans"/>
                <a:cs typeface="Lucida Sans"/>
              </a:rPr>
              <a:t>CEO</a:t>
            </a:r>
            <a:endParaRPr sz="1200">
              <a:latin typeface="Lucida Sans"/>
              <a:cs typeface="Lucida Sans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1200" spc="-35" dirty="0">
                <a:solidFill>
                  <a:srgbClr val="231F20"/>
                </a:solidFill>
                <a:latin typeface="Arial"/>
                <a:cs typeface="Arial"/>
              </a:rPr>
              <a:t>FAHAD </a:t>
            </a:r>
            <a:r>
              <a:rPr sz="1200" spc="-20" dirty="0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sz="1200" spc="-20" dirty="0">
                <a:solidFill>
                  <a:srgbClr val="231F20"/>
                </a:solidFill>
                <a:latin typeface="Gill Sans MT"/>
                <a:cs typeface="Gill Sans MT"/>
              </a:rPr>
              <a:t>ASOOD</a:t>
            </a:r>
            <a:r>
              <a:rPr sz="1200" spc="-3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200" spc="-40" dirty="0">
                <a:solidFill>
                  <a:srgbClr val="231F20"/>
                </a:solidFill>
                <a:latin typeface="Arial"/>
                <a:cs typeface="Arial"/>
              </a:rPr>
              <a:t>TAX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5918" y="2540397"/>
            <a:ext cx="249809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60" dirty="0">
                <a:solidFill>
                  <a:srgbClr val="FFFFFF"/>
                </a:solidFill>
                <a:latin typeface="Lucida Sans"/>
                <a:cs typeface="Lucida Sans"/>
              </a:rPr>
              <a:t>OUR</a:t>
            </a:r>
            <a:r>
              <a:rPr sz="3400" b="1" spc="-270" dirty="0">
                <a:solidFill>
                  <a:srgbClr val="FFFFFF"/>
                </a:solidFill>
                <a:latin typeface="Lucida Sans"/>
                <a:cs typeface="Lucida Sans"/>
              </a:rPr>
              <a:t> </a:t>
            </a:r>
            <a:r>
              <a:rPr sz="3400" b="1" spc="5" dirty="0">
                <a:solidFill>
                  <a:srgbClr val="FFFFFF"/>
                </a:solidFill>
                <a:latin typeface="Lucida Sans"/>
                <a:cs typeface="Lucida Sans"/>
              </a:rPr>
              <a:t>STAFF</a:t>
            </a:r>
            <a:endParaRPr sz="3400" dirty="0">
              <a:latin typeface="Lucida Sans"/>
              <a:cs typeface="Lucida San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059851" y="347764"/>
            <a:ext cx="1250823" cy="123912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048543" y="336579"/>
            <a:ext cx="1273810" cy="1261745"/>
          </a:xfrm>
          <a:custGeom>
            <a:avLst/>
            <a:gdLst/>
            <a:ahLst/>
            <a:cxnLst/>
            <a:rect l="l" t="t" r="r" b="b"/>
            <a:pathLst>
              <a:path w="1273809" h="1261745">
                <a:moveTo>
                  <a:pt x="636714" y="0"/>
                </a:moveTo>
                <a:lnTo>
                  <a:pt x="589266" y="1733"/>
                </a:lnTo>
                <a:lnTo>
                  <a:pt x="542753" y="6851"/>
                </a:lnTo>
                <a:lnTo>
                  <a:pt x="497300" y="15231"/>
                </a:lnTo>
                <a:lnTo>
                  <a:pt x="453030" y="26749"/>
                </a:lnTo>
                <a:lnTo>
                  <a:pt x="410068" y="41284"/>
                </a:lnTo>
                <a:lnTo>
                  <a:pt x="368537" y="58712"/>
                </a:lnTo>
                <a:lnTo>
                  <a:pt x="328563" y="78910"/>
                </a:lnTo>
                <a:lnTo>
                  <a:pt x="290268" y="101756"/>
                </a:lnTo>
                <a:lnTo>
                  <a:pt x="253776" y="127126"/>
                </a:lnTo>
                <a:lnTo>
                  <a:pt x="219213" y="154898"/>
                </a:lnTo>
                <a:lnTo>
                  <a:pt x="186702" y="184948"/>
                </a:lnTo>
                <a:lnTo>
                  <a:pt x="156367" y="217154"/>
                </a:lnTo>
                <a:lnTo>
                  <a:pt x="128332" y="251394"/>
                </a:lnTo>
                <a:lnTo>
                  <a:pt x="102722" y="287543"/>
                </a:lnTo>
                <a:lnTo>
                  <a:pt x="79660" y="325480"/>
                </a:lnTo>
                <a:lnTo>
                  <a:pt x="59270" y="365081"/>
                </a:lnTo>
                <a:lnTo>
                  <a:pt x="41676" y="406224"/>
                </a:lnTo>
                <a:lnTo>
                  <a:pt x="27004" y="448785"/>
                </a:lnTo>
                <a:lnTo>
                  <a:pt x="15375" y="492642"/>
                </a:lnTo>
                <a:lnTo>
                  <a:pt x="6916" y="537671"/>
                </a:lnTo>
                <a:lnTo>
                  <a:pt x="1749" y="583751"/>
                </a:lnTo>
                <a:lnTo>
                  <a:pt x="0" y="630758"/>
                </a:lnTo>
                <a:lnTo>
                  <a:pt x="1749" y="677763"/>
                </a:lnTo>
                <a:lnTo>
                  <a:pt x="6916" y="723841"/>
                </a:lnTo>
                <a:lnTo>
                  <a:pt x="15375" y="768869"/>
                </a:lnTo>
                <a:lnTo>
                  <a:pt x="27004" y="812725"/>
                </a:lnTo>
                <a:lnTo>
                  <a:pt x="41676" y="855285"/>
                </a:lnTo>
                <a:lnTo>
                  <a:pt x="59270" y="896427"/>
                </a:lnTo>
                <a:lnTo>
                  <a:pt x="79660" y="936027"/>
                </a:lnTo>
                <a:lnTo>
                  <a:pt x="102722" y="973963"/>
                </a:lnTo>
                <a:lnTo>
                  <a:pt x="128332" y="1010112"/>
                </a:lnTo>
                <a:lnTo>
                  <a:pt x="156367" y="1044350"/>
                </a:lnTo>
                <a:lnTo>
                  <a:pt x="186702" y="1076556"/>
                </a:lnTo>
                <a:lnTo>
                  <a:pt x="219213" y="1106606"/>
                </a:lnTo>
                <a:lnTo>
                  <a:pt x="253776" y="1134378"/>
                </a:lnTo>
                <a:lnTo>
                  <a:pt x="290268" y="1159748"/>
                </a:lnTo>
                <a:lnTo>
                  <a:pt x="328563" y="1182593"/>
                </a:lnTo>
                <a:lnTo>
                  <a:pt x="368537" y="1202791"/>
                </a:lnTo>
                <a:lnTo>
                  <a:pt x="410068" y="1220219"/>
                </a:lnTo>
                <a:lnTo>
                  <a:pt x="453030" y="1234754"/>
                </a:lnTo>
                <a:lnTo>
                  <a:pt x="497300" y="1246272"/>
                </a:lnTo>
                <a:lnTo>
                  <a:pt x="542753" y="1254652"/>
                </a:lnTo>
                <a:lnTo>
                  <a:pt x="589266" y="1259770"/>
                </a:lnTo>
                <a:lnTo>
                  <a:pt x="636714" y="1261503"/>
                </a:lnTo>
                <a:lnTo>
                  <a:pt x="684162" y="1259770"/>
                </a:lnTo>
                <a:lnTo>
                  <a:pt x="730675" y="1254652"/>
                </a:lnTo>
                <a:lnTo>
                  <a:pt x="776128" y="1246272"/>
                </a:lnTo>
                <a:lnTo>
                  <a:pt x="803643" y="1239113"/>
                </a:lnTo>
                <a:lnTo>
                  <a:pt x="636714" y="1239113"/>
                </a:lnTo>
                <a:lnTo>
                  <a:pt x="588792" y="1237279"/>
                </a:lnTo>
                <a:lnTo>
                  <a:pt x="541867" y="1231869"/>
                </a:lnTo>
                <a:lnTo>
                  <a:pt x="496075" y="1223018"/>
                </a:lnTo>
                <a:lnTo>
                  <a:pt x="451556" y="1210862"/>
                </a:lnTo>
                <a:lnTo>
                  <a:pt x="408445" y="1195539"/>
                </a:lnTo>
                <a:lnTo>
                  <a:pt x="366882" y="1177185"/>
                </a:lnTo>
                <a:lnTo>
                  <a:pt x="327003" y="1155935"/>
                </a:lnTo>
                <a:lnTo>
                  <a:pt x="288946" y="1131926"/>
                </a:lnTo>
                <a:lnTo>
                  <a:pt x="252848" y="1105294"/>
                </a:lnTo>
                <a:lnTo>
                  <a:pt x="218848" y="1076176"/>
                </a:lnTo>
                <a:lnTo>
                  <a:pt x="187082" y="1044708"/>
                </a:lnTo>
                <a:lnTo>
                  <a:pt x="157689" y="1011026"/>
                </a:lnTo>
                <a:lnTo>
                  <a:pt x="130806" y="975267"/>
                </a:lnTo>
                <a:lnTo>
                  <a:pt x="106570" y="937566"/>
                </a:lnTo>
                <a:lnTo>
                  <a:pt x="85119" y="898061"/>
                </a:lnTo>
                <a:lnTo>
                  <a:pt x="66591" y="856887"/>
                </a:lnTo>
                <a:lnTo>
                  <a:pt x="51123" y="814180"/>
                </a:lnTo>
                <a:lnTo>
                  <a:pt x="38853" y="770078"/>
                </a:lnTo>
                <a:lnTo>
                  <a:pt x="29918" y="724716"/>
                </a:lnTo>
                <a:lnTo>
                  <a:pt x="24457" y="678230"/>
                </a:lnTo>
                <a:lnTo>
                  <a:pt x="22605" y="630758"/>
                </a:lnTo>
                <a:lnTo>
                  <a:pt x="24457" y="583283"/>
                </a:lnTo>
                <a:lnTo>
                  <a:pt x="29918" y="536796"/>
                </a:lnTo>
                <a:lnTo>
                  <a:pt x="38853" y="491433"/>
                </a:lnTo>
                <a:lnTo>
                  <a:pt x="51123" y="447329"/>
                </a:lnTo>
                <a:lnTo>
                  <a:pt x="66591" y="404622"/>
                </a:lnTo>
                <a:lnTo>
                  <a:pt x="85119" y="363447"/>
                </a:lnTo>
                <a:lnTo>
                  <a:pt x="106570" y="323940"/>
                </a:lnTo>
                <a:lnTo>
                  <a:pt x="130806" y="286239"/>
                </a:lnTo>
                <a:lnTo>
                  <a:pt x="157689" y="250479"/>
                </a:lnTo>
                <a:lnTo>
                  <a:pt x="187082" y="216797"/>
                </a:lnTo>
                <a:lnTo>
                  <a:pt x="218848" y="185328"/>
                </a:lnTo>
                <a:lnTo>
                  <a:pt x="252848" y="156210"/>
                </a:lnTo>
                <a:lnTo>
                  <a:pt x="288946" y="129578"/>
                </a:lnTo>
                <a:lnTo>
                  <a:pt x="327003" y="105568"/>
                </a:lnTo>
                <a:lnTo>
                  <a:pt x="366882" y="84318"/>
                </a:lnTo>
                <a:lnTo>
                  <a:pt x="408445" y="65964"/>
                </a:lnTo>
                <a:lnTo>
                  <a:pt x="451556" y="50640"/>
                </a:lnTo>
                <a:lnTo>
                  <a:pt x="496075" y="38485"/>
                </a:lnTo>
                <a:lnTo>
                  <a:pt x="541867" y="29634"/>
                </a:lnTo>
                <a:lnTo>
                  <a:pt x="588792" y="24223"/>
                </a:lnTo>
                <a:lnTo>
                  <a:pt x="636714" y="22390"/>
                </a:lnTo>
                <a:lnTo>
                  <a:pt x="803642" y="22390"/>
                </a:lnTo>
                <a:lnTo>
                  <a:pt x="776128" y="15231"/>
                </a:lnTo>
                <a:lnTo>
                  <a:pt x="730675" y="6851"/>
                </a:lnTo>
                <a:lnTo>
                  <a:pt x="684162" y="1733"/>
                </a:lnTo>
                <a:lnTo>
                  <a:pt x="636714" y="0"/>
                </a:lnTo>
                <a:close/>
              </a:path>
              <a:path w="1273809" h="1261745">
                <a:moveTo>
                  <a:pt x="803642" y="22390"/>
                </a:moveTo>
                <a:lnTo>
                  <a:pt x="636714" y="22390"/>
                </a:lnTo>
                <a:lnTo>
                  <a:pt x="684636" y="24223"/>
                </a:lnTo>
                <a:lnTo>
                  <a:pt x="731561" y="29634"/>
                </a:lnTo>
                <a:lnTo>
                  <a:pt x="777353" y="38485"/>
                </a:lnTo>
                <a:lnTo>
                  <a:pt x="821872" y="50640"/>
                </a:lnTo>
                <a:lnTo>
                  <a:pt x="864983" y="65964"/>
                </a:lnTo>
                <a:lnTo>
                  <a:pt x="906546" y="84318"/>
                </a:lnTo>
                <a:lnTo>
                  <a:pt x="946425" y="105568"/>
                </a:lnTo>
                <a:lnTo>
                  <a:pt x="984482" y="129578"/>
                </a:lnTo>
                <a:lnTo>
                  <a:pt x="1020580" y="156210"/>
                </a:lnTo>
                <a:lnTo>
                  <a:pt x="1054580" y="185328"/>
                </a:lnTo>
                <a:lnTo>
                  <a:pt x="1086346" y="216797"/>
                </a:lnTo>
                <a:lnTo>
                  <a:pt x="1115739" y="250479"/>
                </a:lnTo>
                <a:lnTo>
                  <a:pt x="1142622" y="286239"/>
                </a:lnTo>
                <a:lnTo>
                  <a:pt x="1166858" y="323940"/>
                </a:lnTo>
                <a:lnTo>
                  <a:pt x="1188309" y="363447"/>
                </a:lnTo>
                <a:lnTo>
                  <a:pt x="1206837" y="404622"/>
                </a:lnTo>
                <a:lnTo>
                  <a:pt x="1222305" y="447329"/>
                </a:lnTo>
                <a:lnTo>
                  <a:pt x="1234575" y="491433"/>
                </a:lnTo>
                <a:lnTo>
                  <a:pt x="1243510" y="536796"/>
                </a:lnTo>
                <a:lnTo>
                  <a:pt x="1248971" y="583283"/>
                </a:lnTo>
                <a:lnTo>
                  <a:pt x="1250822" y="630758"/>
                </a:lnTo>
                <a:lnTo>
                  <a:pt x="1248971" y="678230"/>
                </a:lnTo>
                <a:lnTo>
                  <a:pt x="1243510" y="724716"/>
                </a:lnTo>
                <a:lnTo>
                  <a:pt x="1234575" y="770078"/>
                </a:lnTo>
                <a:lnTo>
                  <a:pt x="1222305" y="814180"/>
                </a:lnTo>
                <a:lnTo>
                  <a:pt x="1206837" y="856887"/>
                </a:lnTo>
                <a:lnTo>
                  <a:pt x="1188309" y="898061"/>
                </a:lnTo>
                <a:lnTo>
                  <a:pt x="1166858" y="937566"/>
                </a:lnTo>
                <a:lnTo>
                  <a:pt x="1142622" y="975267"/>
                </a:lnTo>
                <a:lnTo>
                  <a:pt x="1115739" y="1011026"/>
                </a:lnTo>
                <a:lnTo>
                  <a:pt x="1086346" y="1044708"/>
                </a:lnTo>
                <a:lnTo>
                  <a:pt x="1054580" y="1076176"/>
                </a:lnTo>
                <a:lnTo>
                  <a:pt x="1020580" y="1105294"/>
                </a:lnTo>
                <a:lnTo>
                  <a:pt x="984482" y="1131926"/>
                </a:lnTo>
                <a:lnTo>
                  <a:pt x="946425" y="1155935"/>
                </a:lnTo>
                <a:lnTo>
                  <a:pt x="906546" y="1177185"/>
                </a:lnTo>
                <a:lnTo>
                  <a:pt x="864983" y="1195539"/>
                </a:lnTo>
                <a:lnTo>
                  <a:pt x="821872" y="1210862"/>
                </a:lnTo>
                <a:lnTo>
                  <a:pt x="777353" y="1223018"/>
                </a:lnTo>
                <a:lnTo>
                  <a:pt x="731561" y="1231869"/>
                </a:lnTo>
                <a:lnTo>
                  <a:pt x="684636" y="1237279"/>
                </a:lnTo>
                <a:lnTo>
                  <a:pt x="636714" y="1239113"/>
                </a:lnTo>
                <a:lnTo>
                  <a:pt x="803643" y="1239113"/>
                </a:lnTo>
                <a:lnTo>
                  <a:pt x="863360" y="1220219"/>
                </a:lnTo>
                <a:lnTo>
                  <a:pt x="904891" y="1202791"/>
                </a:lnTo>
                <a:lnTo>
                  <a:pt x="944865" y="1182593"/>
                </a:lnTo>
                <a:lnTo>
                  <a:pt x="983160" y="1159748"/>
                </a:lnTo>
                <a:lnTo>
                  <a:pt x="1019652" y="1134378"/>
                </a:lnTo>
                <a:lnTo>
                  <a:pt x="1054215" y="1106606"/>
                </a:lnTo>
                <a:lnTo>
                  <a:pt x="1086726" y="1076556"/>
                </a:lnTo>
                <a:lnTo>
                  <a:pt x="1117061" y="1044350"/>
                </a:lnTo>
                <a:lnTo>
                  <a:pt x="1145096" y="1010112"/>
                </a:lnTo>
                <a:lnTo>
                  <a:pt x="1170706" y="973963"/>
                </a:lnTo>
                <a:lnTo>
                  <a:pt x="1193768" y="936027"/>
                </a:lnTo>
                <a:lnTo>
                  <a:pt x="1214158" y="896427"/>
                </a:lnTo>
                <a:lnTo>
                  <a:pt x="1231752" y="855285"/>
                </a:lnTo>
                <a:lnTo>
                  <a:pt x="1246424" y="812725"/>
                </a:lnTo>
                <a:lnTo>
                  <a:pt x="1258053" y="768869"/>
                </a:lnTo>
                <a:lnTo>
                  <a:pt x="1266512" y="723841"/>
                </a:lnTo>
                <a:lnTo>
                  <a:pt x="1271679" y="677763"/>
                </a:lnTo>
                <a:lnTo>
                  <a:pt x="1273428" y="630758"/>
                </a:lnTo>
                <a:lnTo>
                  <a:pt x="1271679" y="583751"/>
                </a:lnTo>
                <a:lnTo>
                  <a:pt x="1266512" y="537671"/>
                </a:lnTo>
                <a:lnTo>
                  <a:pt x="1258053" y="492642"/>
                </a:lnTo>
                <a:lnTo>
                  <a:pt x="1246424" y="448785"/>
                </a:lnTo>
                <a:lnTo>
                  <a:pt x="1231752" y="406224"/>
                </a:lnTo>
                <a:lnTo>
                  <a:pt x="1214158" y="365081"/>
                </a:lnTo>
                <a:lnTo>
                  <a:pt x="1193768" y="325480"/>
                </a:lnTo>
                <a:lnTo>
                  <a:pt x="1170706" y="287543"/>
                </a:lnTo>
                <a:lnTo>
                  <a:pt x="1145096" y="251394"/>
                </a:lnTo>
                <a:lnTo>
                  <a:pt x="1117061" y="217154"/>
                </a:lnTo>
                <a:lnTo>
                  <a:pt x="1086726" y="184948"/>
                </a:lnTo>
                <a:lnTo>
                  <a:pt x="1054215" y="154898"/>
                </a:lnTo>
                <a:lnTo>
                  <a:pt x="1019652" y="127126"/>
                </a:lnTo>
                <a:lnTo>
                  <a:pt x="983160" y="101756"/>
                </a:lnTo>
                <a:lnTo>
                  <a:pt x="944865" y="78910"/>
                </a:lnTo>
                <a:lnTo>
                  <a:pt x="904891" y="58712"/>
                </a:lnTo>
                <a:lnTo>
                  <a:pt x="863360" y="41284"/>
                </a:lnTo>
                <a:lnTo>
                  <a:pt x="820398" y="26749"/>
                </a:lnTo>
                <a:lnTo>
                  <a:pt x="803642" y="22390"/>
                </a:lnTo>
                <a:close/>
              </a:path>
            </a:pathLst>
          </a:custGeom>
          <a:solidFill>
            <a:srgbClr val="2E377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938498" y="3487292"/>
            <a:ext cx="1231328" cy="121457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927374" y="3476320"/>
            <a:ext cx="1254125" cy="1236980"/>
          </a:xfrm>
          <a:custGeom>
            <a:avLst/>
            <a:gdLst/>
            <a:ahLst/>
            <a:cxnLst/>
            <a:rect l="l" t="t" r="r" b="b"/>
            <a:pathLst>
              <a:path w="1254125" h="1236979">
                <a:moveTo>
                  <a:pt x="626783" y="0"/>
                </a:moveTo>
                <a:lnTo>
                  <a:pt x="577872" y="1863"/>
                </a:lnTo>
                <a:lnTo>
                  <a:pt x="529979" y="7362"/>
                </a:lnTo>
                <a:lnTo>
                  <a:pt x="483243" y="16356"/>
                </a:lnTo>
                <a:lnTo>
                  <a:pt x="437804" y="28709"/>
                </a:lnTo>
                <a:lnTo>
                  <a:pt x="393804" y="44281"/>
                </a:lnTo>
                <a:lnTo>
                  <a:pt x="351383" y="62934"/>
                </a:lnTo>
                <a:lnTo>
                  <a:pt x="310681" y="84530"/>
                </a:lnTo>
                <a:lnTo>
                  <a:pt x="271838" y="108929"/>
                </a:lnTo>
                <a:lnTo>
                  <a:pt x="234996" y="135994"/>
                </a:lnTo>
                <a:lnTo>
                  <a:pt x="200294" y="165586"/>
                </a:lnTo>
                <a:lnTo>
                  <a:pt x="167872" y="197566"/>
                </a:lnTo>
                <a:lnTo>
                  <a:pt x="137872" y="231796"/>
                </a:lnTo>
                <a:lnTo>
                  <a:pt x="110434" y="268137"/>
                </a:lnTo>
                <a:lnTo>
                  <a:pt x="85698" y="306451"/>
                </a:lnTo>
                <a:lnTo>
                  <a:pt x="63804" y="346600"/>
                </a:lnTo>
                <a:lnTo>
                  <a:pt x="44893" y="388445"/>
                </a:lnTo>
                <a:lnTo>
                  <a:pt x="29106" y="431847"/>
                </a:lnTo>
                <a:lnTo>
                  <a:pt x="16583" y="476668"/>
                </a:lnTo>
                <a:lnTo>
                  <a:pt x="7463" y="522770"/>
                </a:lnTo>
                <a:lnTo>
                  <a:pt x="1889" y="570014"/>
                </a:lnTo>
                <a:lnTo>
                  <a:pt x="0" y="618261"/>
                </a:lnTo>
                <a:lnTo>
                  <a:pt x="1889" y="666506"/>
                </a:lnTo>
                <a:lnTo>
                  <a:pt x="7463" y="713749"/>
                </a:lnTo>
                <a:lnTo>
                  <a:pt x="16583" y="759849"/>
                </a:lnTo>
                <a:lnTo>
                  <a:pt x="29106" y="804670"/>
                </a:lnTo>
                <a:lnTo>
                  <a:pt x="44893" y="848071"/>
                </a:lnTo>
                <a:lnTo>
                  <a:pt x="63804" y="889916"/>
                </a:lnTo>
                <a:lnTo>
                  <a:pt x="85698" y="930065"/>
                </a:lnTo>
                <a:lnTo>
                  <a:pt x="110434" y="968379"/>
                </a:lnTo>
                <a:lnTo>
                  <a:pt x="137872" y="1004721"/>
                </a:lnTo>
                <a:lnTo>
                  <a:pt x="167872" y="1038951"/>
                </a:lnTo>
                <a:lnTo>
                  <a:pt x="200294" y="1070932"/>
                </a:lnTo>
                <a:lnTo>
                  <a:pt x="234996" y="1100524"/>
                </a:lnTo>
                <a:lnTo>
                  <a:pt x="271838" y="1127589"/>
                </a:lnTo>
                <a:lnTo>
                  <a:pt x="310681" y="1151989"/>
                </a:lnTo>
                <a:lnTo>
                  <a:pt x="351383" y="1173585"/>
                </a:lnTo>
                <a:lnTo>
                  <a:pt x="393804" y="1192239"/>
                </a:lnTo>
                <a:lnTo>
                  <a:pt x="437804" y="1207812"/>
                </a:lnTo>
                <a:lnTo>
                  <a:pt x="483243" y="1220165"/>
                </a:lnTo>
                <a:lnTo>
                  <a:pt x="529979" y="1229160"/>
                </a:lnTo>
                <a:lnTo>
                  <a:pt x="577872" y="1234659"/>
                </a:lnTo>
                <a:lnTo>
                  <a:pt x="626783" y="1236522"/>
                </a:lnTo>
                <a:lnTo>
                  <a:pt x="675693" y="1234659"/>
                </a:lnTo>
                <a:lnTo>
                  <a:pt x="723587" y="1229160"/>
                </a:lnTo>
                <a:lnTo>
                  <a:pt x="770323" y="1220165"/>
                </a:lnTo>
                <a:lnTo>
                  <a:pt x="790923" y="1214564"/>
                </a:lnTo>
                <a:lnTo>
                  <a:pt x="626783" y="1214564"/>
                </a:lnTo>
                <a:lnTo>
                  <a:pt x="579608" y="1212767"/>
                </a:lnTo>
                <a:lnTo>
                  <a:pt x="533415" y="1207463"/>
                </a:lnTo>
                <a:lnTo>
                  <a:pt x="488338" y="1198788"/>
                </a:lnTo>
                <a:lnTo>
                  <a:pt x="444513" y="1186873"/>
                </a:lnTo>
                <a:lnTo>
                  <a:pt x="402075" y="1171854"/>
                </a:lnTo>
                <a:lnTo>
                  <a:pt x="361159" y="1153863"/>
                </a:lnTo>
                <a:lnTo>
                  <a:pt x="321902" y="1133034"/>
                </a:lnTo>
                <a:lnTo>
                  <a:pt x="284438" y="1109501"/>
                </a:lnTo>
                <a:lnTo>
                  <a:pt x="248904" y="1083397"/>
                </a:lnTo>
                <a:lnTo>
                  <a:pt x="215434" y="1054856"/>
                </a:lnTo>
                <a:lnTo>
                  <a:pt x="184163" y="1024012"/>
                </a:lnTo>
                <a:lnTo>
                  <a:pt x="155228" y="990997"/>
                </a:lnTo>
                <a:lnTo>
                  <a:pt x="128764" y="955946"/>
                </a:lnTo>
                <a:lnTo>
                  <a:pt x="104906" y="918993"/>
                </a:lnTo>
                <a:lnTo>
                  <a:pt x="83789" y="880270"/>
                </a:lnTo>
                <a:lnTo>
                  <a:pt x="65550" y="839911"/>
                </a:lnTo>
                <a:lnTo>
                  <a:pt x="50323" y="798051"/>
                </a:lnTo>
                <a:lnTo>
                  <a:pt x="38244" y="754822"/>
                </a:lnTo>
                <a:lnTo>
                  <a:pt x="29449" y="710358"/>
                </a:lnTo>
                <a:lnTo>
                  <a:pt x="24072" y="664793"/>
                </a:lnTo>
                <a:lnTo>
                  <a:pt x="22250" y="618261"/>
                </a:lnTo>
                <a:lnTo>
                  <a:pt x="24072" y="571727"/>
                </a:lnTo>
                <a:lnTo>
                  <a:pt x="29449" y="526160"/>
                </a:lnTo>
                <a:lnTo>
                  <a:pt x="38244" y="481695"/>
                </a:lnTo>
                <a:lnTo>
                  <a:pt x="50323" y="438465"/>
                </a:lnTo>
                <a:lnTo>
                  <a:pt x="65550" y="396603"/>
                </a:lnTo>
                <a:lnTo>
                  <a:pt x="83789" y="356244"/>
                </a:lnTo>
                <a:lnTo>
                  <a:pt x="104906" y="317520"/>
                </a:lnTo>
                <a:lnTo>
                  <a:pt x="128764" y="280566"/>
                </a:lnTo>
                <a:lnTo>
                  <a:pt x="155228" y="245514"/>
                </a:lnTo>
                <a:lnTo>
                  <a:pt x="184163" y="212499"/>
                </a:lnTo>
                <a:lnTo>
                  <a:pt x="215434" y="181654"/>
                </a:lnTo>
                <a:lnTo>
                  <a:pt x="248904" y="153113"/>
                </a:lnTo>
                <a:lnTo>
                  <a:pt x="284438" y="127009"/>
                </a:lnTo>
                <a:lnTo>
                  <a:pt x="321902" y="103475"/>
                </a:lnTo>
                <a:lnTo>
                  <a:pt x="361159" y="82646"/>
                </a:lnTo>
                <a:lnTo>
                  <a:pt x="402075" y="64655"/>
                </a:lnTo>
                <a:lnTo>
                  <a:pt x="444513" y="49636"/>
                </a:lnTo>
                <a:lnTo>
                  <a:pt x="488338" y="37722"/>
                </a:lnTo>
                <a:lnTo>
                  <a:pt x="533415" y="29046"/>
                </a:lnTo>
                <a:lnTo>
                  <a:pt x="579608" y="23743"/>
                </a:lnTo>
                <a:lnTo>
                  <a:pt x="626783" y="21945"/>
                </a:lnTo>
                <a:lnTo>
                  <a:pt x="790880" y="21945"/>
                </a:lnTo>
                <a:lnTo>
                  <a:pt x="770323" y="16356"/>
                </a:lnTo>
                <a:lnTo>
                  <a:pt x="723587" y="7362"/>
                </a:lnTo>
                <a:lnTo>
                  <a:pt x="675693" y="1863"/>
                </a:lnTo>
                <a:lnTo>
                  <a:pt x="626783" y="0"/>
                </a:lnTo>
                <a:close/>
              </a:path>
              <a:path w="1254125" h="1236979">
                <a:moveTo>
                  <a:pt x="790880" y="21945"/>
                </a:moveTo>
                <a:lnTo>
                  <a:pt x="626783" y="21945"/>
                </a:lnTo>
                <a:lnTo>
                  <a:pt x="673957" y="23743"/>
                </a:lnTo>
                <a:lnTo>
                  <a:pt x="720150" y="29046"/>
                </a:lnTo>
                <a:lnTo>
                  <a:pt x="765227" y="37722"/>
                </a:lnTo>
                <a:lnTo>
                  <a:pt x="809052" y="49636"/>
                </a:lnTo>
                <a:lnTo>
                  <a:pt x="851490" y="64655"/>
                </a:lnTo>
                <a:lnTo>
                  <a:pt x="892406" y="82646"/>
                </a:lnTo>
                <a:lnTo>
                  <a:pt x="931663" y="103475"/>
                </a:lnTo>
                <a:lnTo>
                  <a:pt x="969127" y="127009"/>
                </a:lnTo>
                <a:lnTo>
                  <a:pt x="1004661" y="153113"/>
                </a:lnTo>
                <a:lnTo>
                  <a:pt x="1038132" y="181654"/>
                </a:lnTo>
                <a:lnTo>
                  <a:pt x="1069402" y="212499"/>
                </a:lnTo>
                <a:lnTo>
                  <a:pt x="1098337" y="245514"/>
                </a:lnTo>
                <a:lnTo>
                  <a:pt x="1124801" y="280566"/>
                </a:lnTo>
                <a:lnTo>
                  <a:pt x="1148659" y="317520"/>
                </a:lnTo>
                <a:lnTo>
                  <a:pt x="1169776" y="356244"/>
                </a:lnTo>
                <a:lnTo>
                  <a:pt x="1188015" y="396603"/>
                </a:lnTo>
                <a:lnTo>
                  <a:pt x="1203242" y="438465"/>
                </a:lnTo>
                <a:lnTo>
                  <a:pt x="1215321" y="481695"/>
                </a:lnTo>
                <a:lnTo>
                  <a:pt x="1224116" y="526160"/>
                </a:lnTo>
                <a:lnTo>
                  <a:pt x="1229493" y="571727"/>
                </a:lnTo>
                <a:lnTo>
                  <a:pt x="1231315" y="618261"/>
                </a:lnTo>
                <a:lnTo>
                  <a:pt x="1229493" y="664793"/>
                </a:lnTo>
                <a:lnTo>
                  <a:pt x="1224116" y="710358"/>
                </a:lnTo>
                <a:lnTo>
                  <a:pt x="1215321" y="754822"/>
                </a:lnTo>
                <a:lnTo>
                  <a:pt x="1203242" y="798051"/>
                </a:lnTo>
                <a:lnTo>
                  <a:pt x="1188015" y="839911"/>
                </a:lnTo>
                <a:lnTo>
                  <a:pt x="1169776" y="880270"/>
                </a:lnTo>
                <a:lnTo>
                  <a:pt x="1148659" y="918993"/>
                </a:lnTo>
                <a:lnTo>
                  <a:pt x="1124801" y="955946"/>
                </a:lnTo>
                <a:lnTo>
                  <a:pt x="1098337" y="990997"/>
                </a:lnTo>
                <a:lnTo>
                  <a:pt x="1069402" y="1024012"/>
                </a:lnTo>
                <a:lnTo>
                  <a:pt x="1038132" y="1054856"/>
                </a:lnTo>
                <a:lnTo>
                  <a:pt x="1004661" y="1083397"/>
                </a:lnTo>
                <a:lnTo>
                  <a:pt x="969127" y="1109501"/>
                </a:lnTo>
                <a:lnTo>
                  <a:pt x="931663" y="1133034"/>
                </a:lnTo>
                <a:lnTo>
                  <a:pt x="892406" y="1153863"/>
                </a:lnTo>
                <a:lnTo>
                  <a:pt x="851490" y="1171854"/>
                </a:lnTo>
                <a:lnTo>
                  <a:pt x="809052" y="1186873"/>
                </a:lnTo>
                <a:lnTo>
                  <a:pt x="765227" y="1198788"/>
                </a:lnTo>
                <a:lnTo>
                  <a:pt x="720150" y="1207463"/>
                </a:lnTo>
                <a:lnTo>
                  <a:pt x="673957" y="1212767"/>
                </a:lnTo>
                <a:lnTo>
                  <a:pt x="626783" y="1214564"/>
                </a:lnTo>
                <a:lnTo>
                  <a:pt x="790923" y="1214564"/>
                </a:lnTo>
                <a:lnTo>
                  <a:pt x="859761" y="1192239"/>
                </a:lnTo>
                <a:lnTo>
                  <a:pt x="902182" y="1173585"/>
                </a:lnTo>
                <a:lnTo>
                  <a:pt x="942884" y="1151989"/>
                </a:lnTo>
                <a:lnTo>
                  <a:pt x="981727" y="1127589"/>
                </a:lnTo>
                <a:lnTo>
                  <a:pt x="1018569" y="1100524"/>
                </a:lnTo>
                <a:lnTo>
                  <a:pt x="1053272" y="1070932"/>
                </a:lnTo>
                <a:lnTo>
                  <a:pt x="1085693" y="1038951"/>
                </a:lnTo>
                <a:lnTo>
                  <a:pt x="1115693" y="1004721"/>
                </a:lnTo>
                <a:lnTo>
                  <a:pt x="1143131" y="968379"/>
                </a:lnTo>
                <a:lnTo>
                  <a:pt x="1167868" y="930065"/>
                </a:lnTo>
                <a:lnTo>
                  <a:pt x="1189761" y="889916"/>
                </a:lnTo>
                <a:lnTo>
                  <a:pt x="1208672" y="848071"/>
                </a:lnTo>
                <a:lnTo>
                  <a:pt x="1224459" y="804670"/>
                </a:lnTo>
                <a:lnTo>
                  <a:pt x="1236983" y="759849"/>
                </a:lnTo>
                <a:lnTo>
                  <a:pt x="1246102" y="713749"/>
                </a:lnTo>
                <a:lnTo>
                  <a:pt x="1251676" y="666506"/>
                </a:lnTo>
                <a:lnTo>
                  <a:pt x="1253566" y="618261"/>
                </a:lnTo>
                <a:lnTo>
                  <a:pt x="1251676" y="570014"/>
                </a:lnTo>
                <a:lnTo>
                  <a:pt x="1246102" y="522770"/>
                </a:lnTo>
                <a:lnTo>
                  <a:pt x="1236983" y="476668"/>
                </a:lnTo>
                <a:lnTo>
                  <a:pt x="1224459" y="431847"/>
                </a:lnTo>
                <a:lnTo>
                  <a:pt x="1208672" y="388445"/>
                </a:lnTo>
                <a:lnTo>
                  <a:pt x="1189761" y="346600"/>
                </a:lnTo>
                <a:lnTo>
                  <a:pt x="1167868" y="306451"/>
                </a:lnTo>
                <a:lnTo>
                  <a:pt x="1143131" y="268137"/>
                </a:lnTo>
                <a:lnTo>
                  <a:pt x="1115693" y="231796"/>
                </a:lnTo>
                <a:lnTo>
                  <a:pt x="1085693" y="197566"/>
                </a:lnTo>
                <a:lnTo>
                  <a:pt x="1053272" y="165586"/>
                </a:lnTo>
                <a:lnTo>
                  <a:pt x="1018569" y="135994"/>
                </a:lnTo>
                <a:lnTo>
                  <a:pt x="981727" y="108929"/>
                </a:lnTo>
                <a:lnTo>
                  <a:pt x="942884" y="84530"/>
                </a:lnTo>
                <a:lnTo>
                  <a:pt x="902182" y="62934"/>
                </a:lnTo>
                <a:lnTo>
                  <a:pt x="859761" y="44281"/>
                </a:lnTo>
                <a:lnTo>
                  <a:pt x="815761" y="28709"/>
                </a:lnTo>
                <a:lnTo>
                  <a:pt x="790880" y="21945"/>
                </a:lnTo>
                <a:close/>
              </a:path>
            </a:pathLst>
          </a:custGeom>
          <a:solidFill>
            <a:srgbClr val="2E377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873270" y="4924052"/>
            <a:ext cx="3657600" cy="1296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25" dirty="0">
                <a:solidFill>
                  <a:srgbClr val="231F20"/>
                </a:solidFill>
                <a:latin typeface="Trebuchet MS"/>
                <a:cs typeface="Trebuchet MS"/>
              </a:rPr>
              <a:t>TALAL</a:t>
            </a:r>
            <a:r>
              <a:rPr sz="1600" b="1" spc="-7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600" b="1" spc="114" dirty="0">
                <a:solidFill>
                  <a:srgbClr val="231F20"/>
                </a:solidFill>
                <a:latin typeface="Trebuchet MS"/>
                <a:cs typeface="Trebuchet MS"/>
              </a:rPr>
              <a:t>HASSAN</a:t>
            </a:r>
            <a:endParaRPr sz="1600">
              <a:latin typeface="Trebuchet MS"/>
              <a:cs typeface="Trebuchet MS"/>
            </a:endParaRPr>
          </a:p>
          <a:p>
            <a:pPr marL="31115">
              <a:lnSpc>
                <a:spcPct val="100000"/>
              </a:lnSpc>
              <a:spcBef>
                <a:spcPts val="880"/>
              </a:spcBef>
            </a:pPr>
            <a:r>
              <a:rPr sz="1200" spc="-45" dirty="0">
                <a:solidFill>
                  <a:srgbClr val="231F20"/>
                </a:solidFill>
                <a:latin typeface="Lucida Sans"/>
                <a:cs typeface="Lucida Sans"/>
              </a:rPr>
              <a:t>ACCA</a:t>
            </a:r>
            <a:endParaRPr sz="1200">
              <a:latin typeface="Lucida Sans"/>
              <a:cs typeface="Lucida Sans"/>
            </a:endParaRPr>
          </a:p>
          <a:p>
            <a:pPr marL="31115">
              <a:lnSpc>
                <a:spcPct val="100000"/>
              </a:lnSpc>
            </a:pPr>
            <a:r>
              <a:rPr sz="1200" spc="10" dirty="0">
                <a:solidFill>
                  <a:srgbClr val="231F20"/>
                </a:solidFill>
                <a:latin typeface="Lucida Sans"/>
                <a:cs typeface="Lucida Sans"/>
              </a:rPr>
              <a:t>SENIOR </a:t>
            </a:r>
            <a:r>
              <a:rPr sz="1200" spc="-25" dirty="0">
                <a:solidFill>
                  <a:srgbClr val="231F20"/>
                </a:solidFill>
                <a:latin typeface="Lucida Sans"/>
                <a:cs typeface="Lucida Sans"/>
              </a:rPr>
              <a:t>TAXATION</a:t>
            </a:r>
            <a:r>
              <a:rPr sz="1200" spc="-160" dirty="0">
                <a:solidFill>
                  <a:srgbClr val="231F20"/>
                </a:solidFill>
                <a:latin typeface="Lucida Sans"/>
                <a:cs typeface="Lucida Sans"/>
              </a:rPr>
              <a:t> </a:t>
            </a:r>
            <a:r>
              <a:rPr sz="1200" dirty="0">
                <a:solidFill>
                  <a:srgbClr val="231F20"/>
                </a:solidFill>
                <a:latin typeface="Lucida Sans"/>
                <a:cs typeface="Lucida Sans"/>
              </a:rPr>
              <a:t>ASSOCIATE</a:t>
            </a:r>
            <a:endParaRPr sz="1200">
              <a:latin typeface="Lucida Sans"/>
              <a:cs typeface="Lucida Sans"/>
            </a:endParaRPr>
          </a:p>
          <a:p>
            <a:pPr marL="31115" marR="5080">
              <a:lnSpc>
                <a:spcPct val="100000"/>
              </a:lnSpc>
            </a:pPr>
            <a:r>
              <a:rPr sz="1200" spc="90" dirty="0">
                <a:solidFill>
                  <a:srgbClr val="231F20"/>
                </a:solidFill>
                <a:latin typeface="Gill Sans MT"/>
                <a:cs typeface="Gill Sans MT"/>
              </a:rPr>
              <a:t>5 </a:t>
            </a:r>
            <a:r>
              <a:rPr sz="1200" spc="65" dirty="0">
                <a:solidFill>
                  <a:srgbClr val="231F20"/>
                </a:solidFill>
                <a:latin typeface="Gill Sans MT"/>
                <a:cs typeface="Gill Sans MT"/>
              </a:rPr>
              <a:t>YEARS </a:t>
            </a:r>
            <a:r>
              <a:rPr sz="1200" spc="35" dirty="0">
                <a:solidFill>
                  <a:srgbClr val="231F20"/>
                </a:solidFill>
                <a:latin typeface="Gill Sans MT"/>
                <a:cs typeface="Gill Sans MT"/>
              </a:rPr>
              <a:t>EXPERIENCE </a:t>
            </a:r>
            <a:r>
              <a:rPr sz="1200" spc="-45" dirty="0">
                <a:solidFill>
                  <a:srgbClr val="231F20"/>
                </a:solidFill>
                <a:latin typeface="Gill Sans MT"/>
                <a:cs typeface="Gill Sans MT"/>
              </a:rPr>
              <a:t>TAXATION </a:t>
            </a:r>
            <a:r>
              <a:rPr sz="1200" spc="-60" dirty="0">
                <a:solidFill>
                  <a:srgbClr val="231F20"/>
                </a:solidFill>
                <a:latin typeface="Gill Sans MT"/>
                <a:cs typeface="Gill Sans MT"/>
              </a:rPr>
              <a:t>AND </a:t>
            </a:r>
            <a:r>
              <a:rPr sz="1200" spc="-20" dirty="0">
                <a:solidFill>
                  <a:srgbClr val="231F20"/>
                </a:solidFill>
                <a:latin typeface="Gill Sans MT"/>
                <a:cs typeface="Gill Sans MT"/>
              </a:rPr>
              <a:t>AUDIT </a:t>
            </a:r>
            <a:r>
              <a:rPr sz="1200" spc="15" dirty="0">
                <a:solidFill>
                  <a:srgbClr val="231F20"/>
                </a:solidFill>
                <a:latin typeface="Gill Sans MT"/>
                <a:cs typeface="Gill Sans MT"/>
              </a:rPr>
              <a:t>&amp;  </a:t>
            </a:r>
            <a:r>
              <a:rPr sz="1200" spc="-60" dirty="0">
                <a:solidFill>
                  <a:srgbClr val="231F20"/>
                </a:solidFill>
                <a:latin typeface="Arial"/>
                <a:cs typeface="Arial"/>
              </a:rPr>
              <a:t>ASSURANCE</a:t>
            </a:r>
            <a:endParaRPr sz="1200">
              <a:latin typeface="Arial"/>
              <a:cs typeface="Arial"/>
            </a:endParaRPr>
          </a:p>
          <a:p>
            <a:pPr marL="31115">
              <a:lnSpc>
                <a:spcPct val="100000"/>
              </a:lnSpc>
            </a:pPr>
            <a:r>
              <a:rPr sz="1200" spc="15" dirty="0">
                <a:solidFill>
                  <a:srgbClr val="231F20"/>
                </a:solidFill>
                <a:latin typeface="Gill Sans MT"/>
                <a:cs typeface="Gill Sans MT"/>
              </a:rPr>
              <a:t>SANAULLAH CHARTERED </a:t>
            </a:r>
            <a:r>
              <a:rPr sz="1200" spc="-30" dirty="0">
                <a:solidFill>
                  <a:srgbClr val="231F20"/>
                </a:solidFill>
                <a:latin typeface="Gill Sans MT"/>
                <a:cs typeface="Gill Sans MT"/>
              </a:rPr>
              <a:t>ACCOUNTANTS </a:t>
            </a:r>
            <a:r>
              <a:rPr sz="1200" spc="15" dirty="0">
                <a:solidFill>
                  <a:srgbClr val="231F20"/>
                </a:solidFill>
                <a:latin typeface="Gill Sans MT"/>
                <a:cs typeface="Gill Sans MT"/>
              </a:rPr>
              <a:t>&amp;</a:t>
            </a:r>
            <a:r>
              <a:rPr sz="1200" spc="-195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200" spc="-110" dirty="0">
                <a:solidFill>
                  <a:srgbClr val="231F20"/>
                </a:solidFill>
                <a:latin typeface="Gill Sans MT"/>
                <a:cs typeface="Gill Sans MT"/>
              </a:rPr>
              <a:t>CO</a:t>
            </a:r>
            <a:endParaRPr sz="1200">
              <a:latin typeface="Gill Sans MT"/>
              <a:cs typeface="Gill Sans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087654" y="1723529"/>
            <a:ext cx="3692525" cy="1440180"/>
          </a:xfrm>
          <a:prstGeom prst="rect">
            <a:avLst/>
          </a:prstGeom>
        </p:spPr>
        <p:txBody>
          <a:bodyPr vert="horz" wrap="square" lIns="0" tIns="141605" rIns="0" bIns="0" rtlCol="0">
            <a:spAutoFit/>
          </a:bodyPr>
          <a:lstStyle/>
          <a:p>
            <a:pPr marL="26670">
              <a:lnSpc>
                <a:spcPct val="100000"/>
              </a:lnSpc>
              <a:spcBef>
                <a:spcPts val="1115"/>
              </a:spcBef>
            </a:pPr>
            <a:r>
              <a:rPr sz="1600" b="1" spc="50" dirty="0">
                <a:solidFill>
                  <a:srgbClr val="231F20"/>
                </a:solidFill>
                <a:latin typeface="Trebuchet MS"/>
                <a:cs typeface="Trebuchet MS"/>
              </a:rPr>
              <a:t>KHAWAJA </a:t>
            </a:r>
            <a:r>
              <a:rPr sz="1600" b="1" spc="90" dirty="0">
                <a:solidFill>
                  <a:srgbClr val="231F20"/>
                </a:solidFill>
                <a:latin typeface="Trebuchet MS"/>
                <a:cs typeface="Trebuchet MS"/>
              </a:rPr>
              <a:t>ABSAR</a:t>
            </a:r>
            <a:r>
              <a:rPr sz="1600" b="1" spc="-19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600" b="1" spc="30" dirty="0">
                <a:solidFill>
                  <a:srgbClr val="231F20"/>
                </a:solidFill>
                <a:latin typeface="Trebuchet MS"/>
                <a:cs typeface="Trebuchet MS"/>
              </a:rPr>
              <a:t>HAFEEZ</a:t>
            </a:r>
            <a:endParaRPr sz="1600">
              <a:latin typeface="Trebuchet MS"/>
              <a:cs typeface="Trebuchet MS"/>
            </a:endParaRPr>
          </a:p>
          <a:p>
            <a:pPr marL="166370" indent="-153670">
              <a:lnSpc>
                <a:spcPct val="100000"/>
              </a:lnSpc>
              <a:spcBef>
                <a:spcPts val="765"/>
              </a:spcBef>
              <a:buAutoNum type="arabicPlain" startAt="3"/>
              <a:tabLst>
                <a:tab pos="167005" algn="l"/>
              </a:tabLst>
            </a:pPr>
            <a:r>
              <a:rPr sz="1200" spc="-65" dirty="0">
                <a:solidFill>
                  <a:srgbClr val="231F20"/>
                </a:solidFill>
                <a:latin typeface="Arial"/>
                <a:cs typeface="Arial"/>
              </a:rPr>
              <a:t>YEARS </a:t>
            </a:r>
            <a:r>
              <a:rPr sz="1200" spc="-70" dirty="0">
                <a:solidFill>
                  <a:srgbClr val="231F20"/>
                </a:solidFill>
                <a:latin typeface="Arial"/>
                <a:cs typeface="Arial"/>
              </a:rPr>
              <a:t>EXPERIENCE </a:t>
            </a:r>
            <a:r>
              <a:rPr sz="1200" spc="-10" dirty="0">
                <a:solidFill>
                  <a:srgbClr val="231F20"/>
                </a:solidFill>
                <a:latin typeface="Arial"/>
                <a:cs typeface="Arial"/>
              </a:rPr>
              <a:t>WITH </a:t>
            </a:r>
            <a:r>
              <a:rPr sz="1200" spc="-25" dirty="0">
                <a:solidFill>
                  <a:srgbClr val="231F20"/>
                </a:solidFill>
                <a:latin typeface="Arial"/>
                <a:cs typeface="Arial"/>
              </a:rPr>
              <a:t>AUDIT </a:t>
            </a:r>
            <a:r>
              <a:rPr sz="1200" spc="-35" dirty="0">
                <a:solidFill>
                  <a:srgbClr val="231F20"/>
                </a:solidFill>
                <a:latin typeface="Arial"/>
                <a:cs typeface="Arial"/>
              </a:rPr>
              <a:t>&amp;</a:t>
            </a:r>
            <a:r>
              <a:rPr sz="1200" spc="5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-50" dirty="0">
                <a:solidFill>
                  <a:srgbClr val="231F20"/>
                </a:solidFill>
                <a:latin typeface="Arial"/>
                <a:cs typeface="Arial"/>
              </a:rPr>
              <a:t>ASSURANCE</a:t>
            </a:r>
            <a:endParaRPr sz="1200">
              <a:latin typeface="Arial"/>
              <a:cs typeface="Arial"/>
            </a:endParaRPr>
          </a:p>
          <a:p>
            <a:pPr marL="138430" indent="-125730">
              <a:lnSpc>
                <a:spcPct val="100000"/>
              </a:lnSpc>
              <a:spcBef>
                <a:spcPts val="60"/>
              </a:spcBef>
              <a:buAutoNum type="arabicPlain" startAt="3"/>
              <a:tabLst>
                <a:tab pos="139065" algn="l"/>
              </a:tabLst>
            </a:pPr>
            <a:r>
              <a:rPr sz="1200" spc="-65" dirty="0">
                <a:solidFill>
                  <a:srgbClr val="231F20"/>
                </a:solidFill>
                <a:latin typeface="Arial"/>
                <a:cs typeface="Arial"/>
              </a:rPr>
              <a:t>YEARS </a:t>
            </a:r>
            <a:r>
              <a:rPr sz="1200" spc="-35" dirty="0">
                <a:solidFill>
                  <a:srgbClr val="231F20"/>
                </a:solidFill>
                <a:latin typeface="Arial"/>
                <a:cs typeface="Arial"/>
              </a:rPr>
              <a:t>TEACHING</a:t>
            </a:r>
            <a:r>
              <a:rPr sz="1200" spc="-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-70" dirty="0">
                <a:solidFill>
                  <a:srgbClr val="231F20"/>
                </a:solidFill>
                <a:latin typeface="Arial"/>
                <a:cs typeface="Arial"/>
              </a:rPr>
              <a:t>EXPERIENCE</a:t>
            </a:r>
            <a:endParaRPr sz="1200">
              <a:latin typeface="Arial"/>
              <a:cs typeface="Arial"/>
            </a:endParaRPr>
          </a:p>
          <a:p>
            <a:pPr marL="12700" marR="57150" indent="-635">
              <a:lnSpc>
                <a:spcPct val="104200"/>
              </a:lnSpc>
              <a:tabLst>
                <a:tab pos="1066800" algn="l"/>
                <a:tab pos="2116455" algn="l"/>
              </a:tabLst>
            </a:pPr>
            <a:r>
              <a:rPr sz="1200" spc="-15" dirty="0">
                <a:solidFill>
                  <a:srgbClr val="231F20"/>
                </a:solidFill>
                <a:latin typeface="Arial"/>
                <a:cs typeface="Arial"/>
              </a:rPr>
              <a:t>SANAULLAH	</a:t>
            </a:r>
            <a:r>
              <a:rPr sz="1200" spc="-55" dirty="0">
                <a:solidFill>
                  <a:srgbClr val="231F20"/>
                </a:solidFill>
                <a:latin typeface="Arial"/>
                <a:cs typeface="Arial"/>
              </a:rPr>
              <a:t>CHARTERED	</a:t>
            </a:r>
            <a:r>
              <a:rPr sz="1200" spc="-25" dirty="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sz="1200" spc="-25" dirty="0">
                <a:solidFill>
                  <a:srgbClr val="231F20"/>
                </a:solidFill>
                <a:latin typeface="Gill Sans MT"/>
                <a:cs typeface="Gill Sans MT"/>
              </a:rPr>
              <a:t>CCOUN</a:t>
            </a:r>
            <a:r>
              <a:rPr sz="1200" spc="-25" dirty="0">
                <a:solidFill>
                  <a:srgbClr val="231F20"/>
                </a:solidFill>
                <a:latin typeface="Arial"/>
                <a:cs typeface="Arial"/>
              </a:rPr>
              <a:t>TANT</a:t>
            </a:r>
            <a:r>
              <a:rPr sz="1200" spc="-25" dirty="0">
                <a:solidFill>
                  <a:srgbClr val="231F20"/>
                </a:solidFill>
                <a:latin typeface="Gill Sans MT"/>
                <a:cs typeface="Gill Sans MT"/>
              </a:rPr>
              <a:t>S </a:t>
            </a:r>
            <a:r>
              <a:rPr sz="1200" spc="15" dirty="0">
                <a:solidFill>
                  <a:srgbClr val="231F20"/>
                </a:solidFill>
                <a:latin typeface="Gill Sans MT"/>
                <a:cs typeface="Gill Sans MT"/>
              </a:rPr>
              <a:t>&amp; </a:t>
            </a:r>
            <a:r>
              <a:rPr sz="1200" spc="-105" dirty="0">
                <a:solidFill>
                  <a:srgbClr val="231F20"/>
                </a:solidFill>
                <a:latin typeface="Gill Sans MT"/>
                <a:cs typeface="Gill Sans MT"/>
              </a:rPr>
              <a:t>CO  </a:t>
            </a:r>
            <a:r>
              <a:rPr sz="1200" spc="-20" dirty="0">
                <a:solidFill>
                  <a:srgbClr val="231F20"/>
                </a:solidFill>
                <a:latin typeface="Arial"/>
                <a:cs typeface="Arial"/>
              </a:rPr>
              <a:t>HABIB </a:t>
            </a:r>
            <a:r>
              <a:rPr sz="1200" spc="-25" dirty="0">
                <a:solidFill>
                  <a:srgbClr val="231F20"/>
                </a:solidFill>
                <a:latin typeface="Arial"/>
                <a:cs typeface="Arial"/>
              </a:rPr>
              <a:t>BANK</a:t>
            </a:r>
            <a:r>
              <a:rPr sz="1200" spc="-4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-70" dirty="0">
                <a:solidFill>
                  <a:srgbClr val="231F20"/>
                </a:solidFill>
                <a:latin typeface="Arial"/>
                <a:cs typeface="Arial"/>
              </a:rPr>
              <a:t>LTD.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spc="-25" dirty="0">
                <a:solidFill>
                  <a:srgbClr val="231F20"/>
                </a:solidFill>
                <a:latin typeface="Arial"/>
                <a:cs typeface="Arial"/>
              </a:rPr>
              <a:t>MIRCHAWAL</a:t>
            </a:r>
            <a:r>
              <a:rPr sz="1200" spc="-25" dirty="0">
                <a:solidFill>
                  <a:srgbClr val="231F20"/>
                </a:solidFill>
                <a:latin typeface="Gill Sans MT"/>
                <a:cs typeface="Gill Sans MT"/>
              </a:rPr>
              <a:t>A </a:t>
            </a:r>
            <a:r>
              <a:rPr sz="1200" spc="25" dirty="0">
                <a:solidFill>
                  <a:srgbClr val="231F20"/>
                </a:solidFill>
                <a:latin typeface="Gill Sans MT"/>
                <a:cs typeface="Gill Sans MT"/>
              </a:rPr>
              <a:t>HUB </a:t>
            </a:r>
            <a:r>
              <a:rPr sz="1200" spc="-15" dirty="0">
                <a:solidFill>
                  <a:srgbClr val="231F20"/>
                </a:solidFill>
                <a:latin typeface="Gill Sans MT"/>
                <a:cs typeface="Gill Sans MT"/>
              </a:rPr>
              <a:t>OF</a:t>
            </a:r>
            <a:r>
              <a:rPr sz="1200" spc="-100" dirty="0">
                <a:solidFill>
                  <a:srgbClr val="231F20"/>
                </a:solidFill>
                <a:latin typeface="Gill Sans MT"/>
                <a:cs typeface="Gill Sans MT"/>
              </a:rPr>
              <a:t> </a:t>
            </a:r>
            <a:r>
              <a:rPr sz="1200" spc="-50" dirty="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sz="1200" spc="-50" dirty="0">
                <a:solidFill>
                  <a:srgbClr val="231F20"/>
                </a:solidFill>
                <a:latin typeface="Gill Sans MT"/>
                <a:cs typeface="Gill Sans MT"/>
              </a:rPr>
              <a:t>CCOU</a:t>
            </a:r>
            <a:r>
              <a:rPr sz="1200" spc="-50" dirty="0">
                <a:solidFill>
                  <a:srgbClr val="231F20"/>
                </a:solidFill>
                <a:latin typeface="Arial"/>
                <a:cs typeface="Arial"/>
              </a:rPr>
              <a:t>NTANCY</a:t>
            </a:r>
            <a:endParaRPr sz="12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170126" y="3501009"/>
            <a:ext cx="1194892" cy="118685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154832" y="3493280"/>
            <a:ext cx="1216660" cy="1208405"/>
          </a:xfrm>
          <a:custGeom>
            <a:avLst/>
            <a:gdLst/>
            <a:ahLst/>
            <a:cxnLst/>
            <a:rect l="l" t="t" r="r" b="b"/>
            <a:pathLst>
              <a:path w="1216659" h="1208404">
                <a:moveTo>
                  <a:pt x="608241" y="0"/>
                </a:moveTo>
                <a:lnTo>
                  <a:pt x="560777" y="1821"/>
                </a:lnTo>
                <a:lnTo>
                  <a:pt x="514300" y="7194"/>
                </a:lnTo>
                <a:lnTo>
                  <a:pt x="468947" y="15983"/>
                </a:lnTo>
                <a:lnTo>
                  <a:pt x="424853" y="28054"/>
                </a:lnTo>
                <a:lnTo>
                  <a:pt x="382154" y="43271"/>
                </a:lnTo>
                <a:lnTo>
                  <a:pt x="340988" y="61499"/>
                </a:lnTo>
                <a:lnTo>
                  <a:pt x="301490" y="82602"/>
                </a:lnTo>
                <a:lnTo>
                  <a:pt x="263796" y="106444"/>
                </a:lnTo>
                <a:lnTo>
                  <a:pt x="228044" y="132892"/>
                </a:lnTo>
                <a:lnTo>
                  <a:pt x="194286" y="161890"/>
                </a:lnTo>
                <a:lnTo>
                  <a:pt x="162906" y="193059"/>
                </a:lnTo>
                <a:lnTo>
                  <a:pt x="133793" y="226508"/>
                </a:lnTo>
                <a:lnTo>
                  <a:pt x="107167" y="262020"/>
                </a:lnTo>
                <a:lnTo>
                  <a:pt x="83162" y="299460"/>
                </a:lnTo>
                <a:lnTo>
                  <a:pt x="61916" y="338692"/>
                </a:lnTo>
                <a:lnTo>
                  <a:pt x="43565" y="379582"/>
                </a:lnTo>
                <a:lnTo>
                  <a:pt x="28245" y="421994"/>
                </a:lnTo>
                <a:lnTo>
                  <a:pt x="16092" y="465792"/>
                </a:lnTo>
                <a:lnTo>
                  <a:pt x="7243" y="510841"/>
                </a:lnTo>
                <a:lnTo>
                  <a:pt x="1833" y="557006"/>
                </a:lnTo>
                <a:lnTo>
                  <a:pt x="0" y="604151"/>
                </a:lnTo>
                <a:lnTo>
                  <a:pt x="1833" y="651298"/>
                </a:lnTo>
                <a:lnTo>
                  <a:pt x="7243" y="697465"/>
                </a:lnTo>
                <a:lnTo>
                  <a:pt x="16092" y="742515"/>
                </a:lnTo>
                <a:lnTo>
                  <a:pt x="28245" y="786315"/>
                </a:lnTo>
                <a:lnTo>
                  <a:pt x="43565" y="828727"/>
                </a:lnTo>
                <a:lnTo>
                  <a:pt x="61916" y="869618"/>
                </a:lnTo>
                <a:lnTo>
                  <a:pt x="83162" y="908851"/>
                </a:lnTo>
                <a:lnTo>
                  <a:pt x="107167" y="946292"/>
                </a:lnTo>
                <a:lnTo>
                  <a:pt x="133793" y="981805"/>
                </a:lnTo>
                <a:lnTo>
                  <a:pt x="162906" y="1015255"/>
                </a:lnTo>
                <a:lnTo>
                  <a:pt x="194368" y="1046505"/>
                </a:lnTo>
                <a:lnTo>
                  <a:pt x="228044" y="1075422"/>
                </a:lnTo>
                <a:lnTo>
                  <a:pt x="263796" y="1101870"/>
                </a:lnTo>
                <a:lnTo>
                  <a:pt x="301490" y="1125713"/>
                </a:lnTo>
                <a:lnTo>
                  <a:pt x="340988" y="1146816"/>
                </a:lnTo>
                <a:lnTo>
                  <a:pt x="382154" y="1165044"/>
                </a:lnTo>
                <a:lnTo>
                  <a:pt x="424853" y="1180261"/>
                </a:lnTo>
                <a:lnTo>
                  <a:pt x="468947" y="1192332"/>
                </a:lnTo>
                <a:lnTo>
                  <a:pt x="514300" y="1201121"/>
                </a:lnTo>
                <a:lnTo>
                  <a:pt x="560777" y="1206494"/>
                </a:lnTo>
                <a:lnTo>
                  <a:pt x="608241" y="1208316"/>
                </a:lnTo>
                <a:lnTo>
                  <a:pt x="655704" y="1206494"/>
                </a:lnTo>
                <a:lnTo>
                  <a:pt x="702181" y="1201121"/>
                </a:lnTo>
                <a:lnTo>
                  <a:pt x="747534" y="1192332"/>
                </a:lnTo>
                <a:lnTo>
                  <a:pt x="767502" y="1186865"/>
                </a:lnTo>
                <a:lnTo>
                  <a:pt x="608241" y="1186865"/>
                </a:lnTo>
                <a:lnTo>
                  <a:pt x="560196" y="1184930"/>
                </a:lnTo>
                <a:lnTo>
                  <a:pt x="513208" y="1179225"/>
                </a:lnTo>
                <a:lnTo>
                  <a:pt x="467430" y="1169901"/>
                </a:lnTo>
                <a:lnTo>
                  <a:pt x="423012" y="1157109"/>
                </a:lnTo>
                <a:lnTo>
                  <a:pt x="380108" y="1141000"/>
                </a:lnTo>
                <a:lnTo>
                  <a:pt x="338869" y="1121727"/>
                </a:lnTo>
                <a:lnTo>
                  <a:pt x="299447" y="1099439"/>
                </a:lnTo>
                <a:lnTo>
                  <a:pt x="261995" y="1074287"/>
                </a:lnTo>
                <a:lnTo>
                  <a:pt x="226665" y="1046424"/>
                </a:lnTo>
                <a:lnTo>
                  <a:pt x="193609" y="1016000"/>
                </a:lnTo>
                <a:lnTo>
                  <a:pt x="162980" y="983165"/>
                </a:lnTo>
                <a:lnTo>
                  <a:pt x="134928" y="948072"/>
                </a:lnTo>
                <a:lnTo>
                  <a:pt x="109607" y="910872"/>
                </a:lnTo>
                <a:lnTo>
                  <a:pt x="87168" y="871715"/>
                </a:lnTo>
                <a:lnTo>
                  <a:pt x="67764" y="830753"/>
                </a:lnTo>
                <a:lnTo>
                  <a:pt x="51547" y="788137"/>
                </a:lnTo>
                <a:lnTo>
                  <a:pt x="38669" y="744017"/>
                </a:lnTo>
                <a:lnTo>
                  <a:pt x="29282" y="698546"/>
                </a:lnTo>
                <a:lnTo>
                  <a:pt x="23538" y="651873"/>
                </a:lnTo>
                <a:lnTo>
                  <a:pt x="21590" y="604151"/>
                </a:lnTo>
                <a:lnTo>
                  <a:pt x="23538" y="556431"/>
                </a:lnTo>
                <a:lnTo>
                  <a:pt x="29282" y="509760"/>
                </a:lnTo>
                <a:lnTo>
                  <a:pt x="38669" y="464290"/>
                </a:lnTo>
                <a:lnTo>
                  <a:pt x="51547" y="420172"/>
                </a:lnTo>
                <a:lnTo>
                  <a:pt x="67764" y="377557"/>
                </a:lnTo>
                <a:lnTo>
                  <a:pt x="87168" y="336596"/>
                </a:lnTo>
                <a:lnTo>
                  <a:pt x="109607" y="297440"/>
                </a:lnTo>
                <a:lnTo>
                  <a:pt x="134928" y="260240"/>
                </a:lnTo>
                <a:lnTo>
                  <a:pt x="162980" y="225148"/>
                </a:lnTo>
                <a:lnTo>
                  <a:pt x="193609" y="192314"/>
                </a:lnTo>
                <a:lnTo>
                  <a:pt x="226769" y="161808"/>
                </a:lnTo>
                <a:lnTo>
                  <a:pt x="261995" y="134027"/>
                </a:lnTo>
                <a:lnTo>
                  <a:pt x="299447" y="108876"/>
                </a:lnTo>
                <a:lnTo>
                  <a:pt x="338869" y="86588"/>
                </a:lnTo>
                <a:lnTo>
                  <a:pt x="380108" y="67314"/>
                </a:lnTo>
                <a:lnTo>
                  <a:pt x="423012" y="51206"/>
                </a:lnTo>
                <a:lnTo>
                  <a:pt x="467430" y="38414"/>
                </a:lnTo>
                <a:lnTo>
                  <a:pt x="513208" y="29090"/>
                </a:lnTo>
                <a:lnTo>
                  <a:pt x="560196" y="23385"/>
                </a:lnTo>
                <a:lnTo>
                  <a:pt x="608241" y="21450"/>
                </a:lnTo>
                <a:lnTo>
                  <a:pt x="767503" y="21450"/>
                </a:lnTo>
                <a:lnTo>
                  <a:pt x="747534" y="15983"/>
                </a:lnTo>
                <a:lnTo>
                  <a:pt x="702181" y="7194"/>
                </a:lnTo>
                <a:lnTo>
                  <a:pt x="655704" y="1821"/>
                </a:lnTo>
                <a:lnTo>
                  <a:pt x="608241" y="0"/>
                </a:lnTo>
                <a:close/>
              </a:path>
              <a:path w="1216659" h="1208404">
                <a:moveTo>
                  <a:pt x="767503" y="21450"/>
                </a:moveTo>
                <a:lnTo>
                  <a:pt x="608241" y="21450"/>
                </a:lnTo>
                <a:lnTo>
                  <a:pt x="656285" y="23385"/>
                </a:lnTo>
                <a:lnTo>
                  <a:pt x="703273" y="29090"/>
                </a:lnTo>
                <a:lnTo>
                  <a:pt x="749052" y="38414"/>
                </a:lnTo>
                <a:lnTo>
                  <a:pt x="793469" y="51206"/>
                </a:lnTo>
                <a:lnTo>
                  <a:pt x="836374" y="67314"/>
                </a:lnTo>
                <a:lnTo>
                  <a:pt x="877613" y="86588"/>
                </a:lnTo>
                <a:lnTo>
                  <a:pt x="917034" y="108876"/>
                </a:lnTo>
                <a:lnTo>
                  <a:pt x="954486" y="134027"/>
                </a:lnTo>
                <a:lnTo>
                  <a:pt x="989816" y="161890"/>
                </a:lnTo>
                <a:lnTo>
                  <a:pt x="1022872" y="192314"/>
                </a:lnTo>
                <a:lnTo>
                  <a:pt x="1053502" y="225148"/>
                </a:lnTo>
                <a:lnTo>
                  <a:pt x="1081553" y="260240"/>
                </a:lnTo>
                <a:lnTo>
                  <a:pt x="1106874" y="297440"/>
                </a:lnTo>
                <a:lnTo>
                  <a:pt x="1129313" y="336596"/>
                </a:lnTo>
                <a:lnTo>
                  <a:pt x="1148717" y="377557"/>
                </a:lnTo>
                <a:lnTo>
                  <a:pt x="1164934" y="420172"/>
                </a:lnTo>
                <a:lnTo>
                  <a:pt x="1177812" y="464290"/>
                </a:lnTo>
                <a:lnTo>
                  <a:pt x="1187199" y="509760"/>
                </a:lnTo>
                <a:lnTo>
                  <a:pt x="1192943" y="556431"/>
                </a:lnTo>
                <a:lnTo>
                  <a:pt x="1194892" y="604151"/>
                </a:lnTo>
                <a:lnTo>
                  <a:pt x="1192943" y="651873"/>
                </a:lnTo>
                <a:lnTo>
                  <a:pt x="1187199" y="698546"/>
                </a:lnTo>
                <a:lnTo>
                  <a:pt x="1177812" y="744017"/>
                </a:lnTo>
                <a:lnTo>
                  <a:pt x="1164934" y="788137"/>
                </a:lnTo>
                <a:lnTo>
                  <a:pt x="1148717" y="830753"/>
                </a:lnTo>
                <a:lnTo>
                  <a:pt x="1129313" y="871715"/>
                </a:lnTo>
                <a:lnTo>
                  <a:pt x="1106874" y="910872"/>
                </a:lnTo>
                <a:lnTo>
                  <a:pt x="1081553" y="948072"/>
                </a:lnTo>
                <a:lnTo>
                  <a:pt x="1053502" y="983165"/>
                </a:lnTo>
                <a:lnTo>
                  <a:pt x="1022872" y="1016000"/>
                </a:lnTo>
                <a:lnTo>
                  <a:pt x="989712" y="1046505"/>
                </a:lnTo>
                <a:lnTo>
                  <a:pt x="954486" y="1074287"/>
                </a:lnTo>
                <a:lnTo>
                  <a:pt x="917034" y="1099439"/>
                </a:lnTo>
                <a:lnTo>
                  <a:pt x="877613" y="1121727"/>
                </a:lnTo>
                <a:lnTo>
                  <a:pt x="836374" y="1141000"/>
                </a:lnTo>
                <a:lnTo>
                  <a:pt x="793469" y="1157109"/>
                </a:lnTo>
                <a:lnTo>
                  <a:pt x="749052" y="1169901"/>
                </a:lnTo>
                <a:lnTo>
                  <a:pt x="703273" y="1179225"/>
                </a:lnTo>
                <a:lnTo>
                  <a:pt x="656285" y="1184930"/>
                </a:lnTo>
                <a:lnTo>
                  <a:pt x="608241" y="1186865"/>
                </a:lnTo>
                <a:lnTo>
                  <a:pt x="767502" y="1186865"/>
                </a:lnTo>
                <a:lnTo>
                  <a:pt x="834327" y="1165044"/>
                </a:lnTo>
                <a:lnTo>
                  <a:pt x="875493" y="1146816"/>
                </a:lnTo>
                <a:lnTo>
                  <a:pt x="914991" y="1125713"/>
                </a:lnTo>
                <a:lnTo>
                  <a:pt x="952685" y="1101870"/>
                </a:lnTo>
                <a:lnTo>
                  <a:pt x="988437" y="1075422"/>
                </a:lnTo>
                <a:lnTo>
                  <a:pt x="1022195" y="1046424"/>
                </a:lnTo>
                <a:lnTo>
                  <a:pt x="1053575" y="1015255"/>
                </a:lnTo>
                <a:lnTo>
                  <a:pt x="1082688" y="981805"/>
                </a:lnTo>
                <a:lnTo>
                  <a:pt x="1109314" y="946292"/>
                </a:lnTo>
                <a:lnTo>
                  <a:pt x="1133319" y="908851"/>
                </a:lnTo>
                <a:lnTo>
                  <a:pt x="1154565" y="869618"/>
                </a:lnTo>
                <a:lnTo>
                  <a:pt x="1172916" y="828727"/>
                </a:lnTo>
                <a:lnTo>
                  <a:pt x="1188236" y="786315"/>
                </a:lnTo>
                <a:lnTo>
                  <a:pt x="1200389" y="742515"/>
                </a:lnTo>
                <a:lnTo>
                  <a:pt x="1209239" y="697465"/>
                </a:lnTo>
                <a:lnTo>
                  <a:pt x="1214648" y="651298"/>
                </a:lnTo>
                <a:lnTo>
                  <a:pt x="1216482" y="604151"/>
                </a:lnTo>
                <a:lnTo>
                  <a:pt x="1214648" y="557006"/>
                </a:lnTo>
                <a:lnTo>
                  <a:pt x="1209239" y="510841"/>
                </a:lnTo>
                <a:lnTo>
                  <a:pt x="1200389" y="465792"/>
                </a:lnTo>
                <a:lnTo>
                  <a:pt x="1188236" y="421994"/>
                </a:lnTo>
                <a:lnTo>
                  <a:pt x="1172916" y="379582"/>
                </a:lnTo>
                <a:lnTo>
                  <a:pt x="1154565" y="338692"/>
                </a:lnTo>
                <a:lnTo>
                  <a:pt x="1133319" y="299460"/>
                </a:lnTo>
                <a:lnTo>
                  <a:pt x="1109314" y="262020"/>
                </a:lnTo>
                <a:lnTo>
                  <a:pt x="1082688" y="226508"/>
                </a:lnTo>
                <a:lnTo>
                  <a:pt x="1053575" y="193059"/>
                </a:lnTo>
                <a:lnTo>
                  <a:pt x="1022113" y="161808"/>
                </a:lnTo>
                <a:lnTo>
                  <a:pt x="988437" y="132892"/>
                </a:lnTo>
                <a:lnTo>
                  <a:pt x="952685" y="106444"/>
                </a:lnTo>
                <a:lnTo>
                  <a:pt x="914991" y="82602"/>
                </a:lnTo>
                <a:lnTo>
                  <a:pt x="875493" y="61499"/>
                </a:lnTo>
                <a:lnTo>
                  <a:pt x="834327" y="43271"/>
                </a:lnTo>
                <a:lnTo>
                  <a:pt x="791629" y="28054"/>
                </a:lnTo>
                <a:lnTo>
                  <a:pt x="767503" y="21450"/>
                </a:lnTo>
                <a:close/>
              </a:path>
            </a:pathLst>
          </a:custGeom>
          <a:solidFill>
            <a:srgbClr val="2E377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8021159" y="4857764"/>
            <a:ext cx="3485515" cy="1176020"/>
          </a:xfrm>
          <a:prstGeom prst="rect">
            <a:avLst/>
          </a:prstGeom>
        </p:spPr>
        <p:txBody>
          <a:bodyPr vert="horz" wrap="square" lIns="0" tIns="10731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44"/>
              </a:spcBef>
            </a:pPr>
            <a:r>
              <a:rPr sz="1600" b="1" spc="60" dirty="0">
                <a:solidFill>
                  <a:srgbClr val="231F20"/>
                </a:solidFill>
                <a:latin typeface="Trebuchet MS"/>
                <a:cs typeface="Trebuchet MS"/>
              </a:rPr>
              <a:t>URWAH</a:t>
            </a:r>
            <a:r>
              <a:rPr sz="1600" b="1" spc="-75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1600" b="1" spc="60" dirty="0">
                <a:solidFill>
                  <a:srgbClr val="231F20"/>
                </a:solidFill>
                <a:latin typeface="Trebuchet MS"/>
                <a:cs typeface="Trebuchet MS"/>
              </a:rPr>
              <a:t>RAGHIB</a:t>
            </a:r>
            <a:endParaRPr sz="16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560"/>
              </a:spcBef>
            </a:pPr>
            <a:r>
              <a:rPr sz="1200" spc="-45" dirty="0">
                <a:solidFill>
                  <a:srgbClr val="231F20"/>
                </a:solidFill>
                <a:latin typeface="Lucida Sans"/>
                <a:cs typeface="Lucida Sans"/>
              </a:rPr>
              <a:t>ACCA</a:t>
            </a:r>
            <a:endParaRPr sz="1200">
              <a:latin typeface="Lucida Sans"/>
              <a:cs typeface="Lucida Sans"/>
            </a:endParaRPr>
          </a:p>
          <a:p>
            <a:pPr marL="12700">
              <a:lnSpc>
                <a:spcPct val="100000"/>
              </a:lnSpc>
            </a:pPr>
            <a:r>
              <a:rPr sz="1200" spc="10" dirty="0">
                <a:solidFill>
                  <a:srgbClr val="231F20"/>
                </a:solidFill>
                <a:latin typeface="Lucida Sans"/>
                <a:cs typeface="Lucida Sans"/>
              </a:rPr>
              <a:t>SENIOR</a:t>
            </a:r>
            <a:r>
              <a:rPr sz="1200" spc="-80" dirty="0">
                <a:solidFill>
                  <a:srgbClr val="231F20"/>
                </a:solidFill>
                <a:latin typeface="Lucida Sans"/>
                <a:cs typeface="Lucida Sans"/>
              </a:rPr>
              <a:t> </a:t>
            </a:r>
            <a:r>
              <a:rPr sz="1200" spc="-25" dirty="0">
                <a:solidFill>
                  <a:srgbClr val="231F20"/>
                </a:solidFill>
                <a:latin typeface="Lucida Sans"/>
                <a:cs typeface="Lucida Sans"/>
              </a:rPr>
              <a:t>AUDITOR</a:t>
            </a:r>
            <a:endParaRPr sz="1200">
              <a:latin typeface="Lucida Sans"/>
              <a:cs typeface="Lucida Sans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200" spc="35" dirty="0">
                <a:solidFill>
                  <a:srgbClr val="231F20"/>
                </a:solidFill>
                <a:latin typeface="Arial"/>
                <a:cs typeface="Arial"/>
              </a:rPr>
              <a:t>3 </a:t>
            </a:r>
            <a:r>
              <a:rPr sz="1200" spc="-45" dirty="0">
                <a:solidFill>
                  <a:srgbClr val="231F20"/>
                </a:solidFill>
                <a:latin typeface="Arial"/>
                <a:cs typeface="Arial"/>
              </a:rPr>
              <a:t>YEARS </a:t>
            </a:r>
            <a:r>
              <a:rPr sz="1200" spc="-55" dirty="0">
                <a:solidFill>
                  <a:srgbClr val="231F20"/>
                </a:solidFill>
                <a:latin typeface="Arial"/>
                <a:cs typeface="Arial"/>
              </a:rPr>
              <a:t>EXPERIENCE </a:t>
            </a:r>
            <a:r>
              <a:rPr sz="1200" spc="20" dirty="0">
                <a:solidFill>
                  <a:srgbClr val="231F20"/>
                </a:solidFill>
                <a:latin typeface="Arial"/>
                <a:cs typeface="Arial"/>
              </a:rPr>
              <a:t>IN </a:t>
            </a:r>
            <a:r>
              <a:rPr sz="1200" spc="-10" dirty="0">
                <a:solidFill>
                  <a:srgbClr val="231F20"/>
                </a:solidFill>
                <a:latin typeface="Arial"/>
                <a:cs typeface="Arial"/>
              </a:rPr>
              <a:t>AUDIT </a:t>
            </a:r>
            <a:r>
              <a:rPr sz="1200" spc="-20" dirty="0">
                <a:solidFill>
                  <a:srgbClr val="231F20"/>
                </a:solidFill>
                <a:latin typeface="Arial"/>
                <a:cs typeface="Arial"/>
              </a:rPr>
              <a:t>&amp;</a:t>
            </a:r>
            <a:r>
              <a:rPr sz="12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-35" dirty="0">
                <a:solidFill>
                  <a:srgbClr val="231F20"/>
                </a:solidFill>
                <a:latin typeface="Arial"/>
                <a:cs typeface="Arial"/>
              </a:rPr>
              <a:t>ASSURANCE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1200" spc="10" dirty="0">
                <a:solidFill>
                  <a:srgbClr val="231F20"/>
                </a:solidFill>
                <a:latin typeface="Arial"/>
                <a:cs typeface="Arial"/>
              </a:rPr>
              <a:t>A.M </a:t>
            </a:r>
            <a:r>
              <a:rPr sz="1200" dirty="0">
                <a:solidFill>
                  <a:srgbClr val="231F20"/>
                </a:solidFill>
                <a:latin typeface="Arial"/>
                <a:cs typeface="Arial"/>
              </a:rPr>
              <a:t>LALIWALA </a:t>
            </a:r>
            <a:r>
              <a:rPr sz="1200" spc="-40" dirty="0">
                <a:solidFill>
                  <a:srgbClr val="231F20"/>
                </a:solidFill>
                <a:latin typeface="Arial"/>
                <a:cs typeface="Arial"/>
              </a:rPr>
              <a:t>CHARTERED </a:t>
            </a:r>
            <a:r>
              <a:rPr sz="1200" spc="-30" dirty="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sz="1200" spc="-30" dirty="0">
                <a:solidFill>
                  <a:srgbClr val="231F20"/>
                </a:solidFill>
                <a:latin typeface="Gill Sans MT"/>
                <a:cs typeface="Gill Sans MT"/>
              </a:rPr>
              <a:t>CCOUN</a:t>
            </a:r>
            <a:r>
              <a:rPr sz="1200" spc="-30" dirty="0">
                <a:solidFill>
                  <a:srgbClr val="231F20"/>
                </a:solidFill>
                <a:latin typeface="Arial"/>
                <a:cs typeface="Arial"/>
              </a:rPr>
              <a:t>TANT </a:t>
            </a:r>
            <a:r>
              <a:rPr sz="1200" spc="-20" dirty="0">
                <a:solidFill>
                  <a:srgbClr val="231F20"/>
                </a:solidFill>
                <a:latin typeface="Arial"/>
                <a:cs typeface="Arial"/>
              </a:rPr>
              <a:t>&amp;</a:t>
            </a:r>
            <a:r>
              <a:rPr sz="1200" spc="-10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-10" dirty="0">
                <a:solidFill>
                  <a:srgbClr val="231F20"/>
                </a:solidFill>
                <a:latin typeface="Arial"/>
                <a:cs typeface="Arial"/>
              </a:rPr>
              <a:t>Co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Shuhanur Rahman\Desktop\fahad presentation\client-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077200" y="743634"/>
            <a:ext cx="256512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 smtClean="0">
                <a:solidFill>
                  <a:schemeClr val="bg1"/>
                </a:solidFill>
                <a:latin typeface="Lucida Sans" pitchFamily="34" charset="0"/>
                <a:cs typeface="Tahoma" pitchFamily="34" charset="0"/>
              </a:rPr>
              <a:t>Our Clients</a:t>
            </a:r>
            <a:endParaRPr lang="en-US" sz="3400" dirty="0">
              <a:solidFill>
                <a:schemeClr val="bg1"/>
              </a:solidFill>
              <a:latin typeface="Lucida Sans" pitchFamily="34" charset="0"/>
              <a:cs typeface="Tahoma" pitchFamily="34" charset="0"/>
            </a:endParaRPr>
          </a:p>
        </p:txBody>
      </p:sp>
      <p:pic>
        <p:nvPicPr>
          <p:cNvPr id="2052" name="Picture 4" descr="C:\Users\Shuhanur Rahman\Desktop\fahad presentation\waf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2754067"/>
            <a:ext cx="133350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Shuhanur Rahman\Desktop\fahad presentation\jquer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1569" y="3629025"/>
            <a:ext cx="133350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Shuhanur Rahman\Desktop\fahad presentation\bbpres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3629025"/>
            <a:ext cx="133350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Shuhanur Rahman\Desktop\fahad presentation\microlancer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9763" y="4483189"/>
            <a:ext cx="133350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:\Users\Shuhanur Rahman\Desktop\fahad presentation\wpml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238" y="2762250"/>
            <a:ext cx="133350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C:\Users\Shuhanur Rahman\Desktop\fahad presentation\wordpress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4551363"/>
            <a:ext cx="133350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:\Users\Shuhanur Rahman\Desktop\fahad presentation\Untitled-2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870573"/>
            <a:ext cx="2656268" cy="610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752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1" name="Picture 5" descr="C:\Users\Shuhanur Rahman\Desktop\fahad presentation\slide-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7162800" y="4038600"/>
            <a:ext cx="272222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 smtClean="0">
                <a:solidFill>
                  <a:schemeClr val="tx2"/>
                </a:solidFill>
                <a:latin typeface="Montserrat" pitchFamily="2" charset="0"/>
              </a:rPr>
              <a:t>THANK</a:t>
            </a:r>
          </a:p>
          <a:p>
            <a:pPr algn="ctr"/>
            <a:r>
              <a:rPr lang="en-US" sz="5400" dirty="0" smtClean="0">
                <a:solidFill>
                  <a:schemeClr val="tx2"/>
                </a:solidFill>
                <a:latin typeface="Montserrat" pitchFamily="2" charset="0"/>
              </a:rPr>
              <a:t>  YOU</a:t>
            </a:r>
            <a:endParaRPr lang="en-US" sz="5400" dirty="0">
              <a:solidFill>
                <a:schemeClr val="tx2"/>
              </a:solidFill>
              <a:latin typeface="Montserrat" pitchFamily="2" charset="0"/>
            </a:endParaRPr>
          </a:p>
        </p:txBody>
      </p:sp>
      <p:pic>
        <p:nvPicPr>
          <p:cNvPr id="4102" name="Picture 6" descr="C:\Users\Shuhanur Rahman\Desktop\fahad presentation\Untitled-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943600"/>
            <a:ext cx="2653495" cy="610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285</Words>
  <Application>Microsoft Office PowerPoint</Application>
  <PresentationFormat>Custom</PresentationFormat>
  <Paragraphs>46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Introduction</vt:lpstr>
      <vt:lpstr>PowerPoint Presentation</vt:lpstr>
      <vt:lpstr>PowerPoint Presentation</vt:lpstr>
      <vt:lpstr>FAHAD MASOOD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</dc:title>
  <cp:lastModifiedBy>Shuhanur Rahman</cp:lastModifiedBy>
  <cp:revision>5</cp:revision>
  <dcterms:created xsi:type="dcterms:W3CDTF">2018-11-18T14:54:03Z</dcterms:created>
  <dcterms:modified xsi:type="dcterms:W3CDTF">2018-11-26T14:04:22Z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2018-11-18T00:00:00Z</vt:filetime>
  </property>
  <property fmtid="{D5CDD505-2E9C-101B-9397-08002B2CF9AE}" pid="3" name="Creator">
    <vt:lpwstr>Adobe Illustrator CC 2014 (Windows)</vt:lpwstr>
  </property>
  <property fmtid="{D5CDD505-2E9C-101B-9397-08002B2CF9AE}" pid="4" name="LastSaved">
    <vt:filetime>2018-11-18T00:00:00Z</vt:filetime>
  </property>
</Properties>
</file>